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8" r:id="rId7"/>
    <p:sldId id="273" r:id="rId8"/>
    <p:sldId id="274" r:id="rId9"/>
    <p:sldId id="275" r:id="rId10"/>
    <p:sldId id="276" r:id="rId11"/>
    <p:sldId id="278" r:id="rId12"/>
    <p:sldId id="283" r:id="rId13"/>
    <p:sldId id="292" r:id="rId14"/>
    <p:sldId id="293" r:id="rId15"/>
    <p:sldId id="294" r:id="rId16"/>
    <p:sldId id="295" r:id="rId17"/>
    <p:sldId id="302" r:id="rId18"/>
  </p:sldIdLst>
  <p:sldSz cx="9144000" cy="5715000" type="screen16x10"/>
  <p:notesSz cx="9144000" cy="5715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-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771650"/>
            <a:ext cx="7772400" cy="1200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200400"/>
            <a:ext cx="6400800" cy="142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1AFB5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 u="sng">
                <a:solidFill>
                  <a:schemeClr val="tx1"/>
                </a:solidFill>
                <a:latin typeface="Segoe Script"/>
                <a:cs typeface="Segoe Scrip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1AFB5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314450"/>
            <a:ext cx="3977640" cy="3771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1AFB5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1AFB5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9213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50" b="1" i="0">
                <a:solidFill>
                  <a:srgbClr val="81AFB5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884369" y="4"/>
            <a:ext cx="1259631" cy="98528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841374"/>
            <a:ext cx="9144000" cy="215900"/>
          </a:xfrm>
          <a:custGeom>
            <a:avLst/>
            <a:gdLst/>
            <a:ahLst/>
            <a:cxnLst/>
            <a:rect l="l" t="t" r="r" b="b"/>
            <a:pathLst>
              <a:path w="9144000" h="215900">
                <a:moveTo>
                  <a:pt x="9144000" y="0"/>
                </a:moveTo>
                <a:lnTo>
                  <a:pt x="827087" y="0"/>
                </a:lnTo>
                <a:lnTo>
                  <a:pt x="0" y="0"/>
                </a:lnTo>
                <a:lnTo>
                  <a:pt x="0" y="46037"/>
                </a:lnTo>
                <a:lnTo>
                  <a:pt x="0" y="215900"/>
                </a:lnTo>
                <a:lnTo>
                  <a:pt x="827087" y="215900"/>
                </a:lnTo>
                <a:lnTo>
                  <a:pt x="827087" y="46037"/>
                </a:lnTo>
                <a:lnTo>
                  <a:pt x="9144000" y="46037"/>
                </a:lnTo>
                <a:lnTo>
                  <a:pt x="9144000" y="0"/>
                </a:lnTo>
                <a:close/>
              </a:path>
            </a:pathLst>
          </a:custGeom>
          <a:solidFill>
            <a:srgbClr val="416A6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760018" cy="98949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5586" y="0"/>
            <a:ext cx="864087" cy="8412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84166" y="275399"/>
            <a:ext cx="5975667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49527" y="1167955"/>
            <a:ext cx="7244944" cy="14884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 u="sng">
                <a:solidFill>
                  <a:schemeClr val="tx1"/>
                </a:solidFill>
                <a:latin typeface="Segoe Script"/>
                <a:cs typeface="Segoe Scrip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314565" y="5371780"/>
            <a:ext cx="1675129" cy="187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1" i="0">
                <a:solidFill>
                  <a:srgbClr val="81AFB5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5314950"/>
            <a:ext cx="2103120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14565" y="5371846"/>
            <a:ext cx="16751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25656" y="275399"/>
            <a:ext cx="5922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Визитная</a:t>
            </a:r>
            <a:r>
              <a:rPr spc="-10" dirty="0"/>
              <a:t> </a:t>
            </a:r>
            <a:r>
              <a:rPr spc="-5" dirty="0"/>
              <a:t>карточка:</a:t>
            </a:r>
            <a:r>
              <a:rPr spc="-10" dirty="0"/>
              <a:t> </a:t>
            </a:r>
            <a:r>
              <a:rPr spc="-5" dirty="0"/>
              <a:t>задание</a:t>
            </a:r>
            <a:r>
              <a:rPr spc="-10" dirty="0"/>
              <a:t> </a:t>
            </a:r>
            <a:r>
              <a:rPr dirty="0"/>
              <a:t>26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38924" y="3149901"/>
            <a:ext cx="8044180" cy="169291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600" b="1" spc="-15" dirty="0">
                <a:latin typeface="Arial"/>
                <a:cs typeface="Arial"/>
              </a:rPr>
              <a:t>Проверяемые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элементы</a:t>
            </a:r>
            <a:r>
              <a:rPr sz="1600" b="1" spc="5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содержания: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spc="-25" dirty="0">
                <a:latin typeface="Microsoft Sans Serif"/>
                <a:cs typeface="Microsoft Sans Serif"/>
              </a:rPr>
              <a:t>Уровень</a:t>
            </a:r>
            <a:r>
              <a:rPr sz="1600" spc="4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и</a:t>
            </a:r>
            <a:r>
              <a:rPr sz="1600" spc="40" dirty="0">
                <a:latin typeface="Microsoft Sans Serif"/>
                <a:cs typeface="Microsoft Sans Serif"/>
              </a:rPr>
              <a:t> </a:t>
            </a:r>
            <a:r>
              <a:rPr sz="1600" spc="-20" dirty="0">
                <a:latin typeface="Microsoft Sans Serif"/>
                <a:cs typeface="Microsoft Sans Serif"/>
              </a:rPr>
              <a:t>качество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35" dirty="0">
                <a:latin typeface="Microsoft Sans Serif"/>
                <a:cs typeface="Microsoft Sans Serif"/>
              </a:rPr>
              <a:t>жизни</a:t>
            </a:r>
            <a:r>
              <a:rPr sz="1600" spc="65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населения.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0"/>
              </a:spcBef>
            </a:pPr>
            <a:r>
              <a:rPr sz="1600" b="1" spc="-20" dirty="0">
                <a:latin typeface="Arial"/>
                <a:cs typeface="Arial"/>
              </a:rPr>
              <a:t>Уровень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сложности</a:t>
            </a:r>
            <a:r>
              <a:rPr sz="1600" b="1" spc="5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повышенный.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600" b="1" spc="-10" dirty="0">
                <a:latin typeface="Arial"/>
                <a:cs typeface="Arial"/>
              </a:rPr>
              <a:t>Максимальный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первичный</a:t>
            </a:r>
            <a:r>
              <a:rPr sz="1600" b="1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балл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</a:t>
            </a:r>
            <a:r>
              <a:rPr sz="1600" b="1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2.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b="1" spc="-10" dirty="0">
                <a:latin typeface="Arial"/>
                <a:cs typeface="Arial"/>
              </a:rPr>
              <a:t>Примерное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время</a:t>
            </a:r>
            <a:r>
              <a:rPr sz="1600" b="1" spc="4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выполнения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10</a:t>
            </a:r>
            <a:r>
              <a:rPr sz="1600" spc="10" dirty="0">
                <a:latin typeface="Microsoft Sans Serif"/>
                <a:cs typeface="Microsoft Sans Serif"/>
              </a:rPr>
              <a:t> </a:t>
            </a:r>
            <a:r>
              <a:rPr sz="1600" spc="-50" dirty="0">
                <a:latin typeface="Microsoft Sans Serif"/>
                <a:cs typeface="Microsoft Sans Serif"/>
              </a:rPr>
              <a:t>минут.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600" b="1" spc="-15" dirty="0">
                <a:latin typeface="Arial"/>
                <a:cs typeface="Arial"/>
              </a:rPr>
              <a:t>Коды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проверяемых</a:t>
            </a:r>
            <a:r>
              <a:rPr sz="1600" b="1" spc="5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элементов</a:t>
            </a:r>
            <a:r>
              <a:rPr sz="1600" b="1" spc="8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содержания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(по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кодификатору):</a:t>
            </a:r>
            <a:r>
              <a:rPr sz="1600" b="1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3.7.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b="1" spc="-15" dirty="0">
                <a:latin typeface="Arial"/>
                <a:cs typeface="Arial"/>
              </a:rPr>
              <a:t>Коды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проверяемых</a:t>
            </a:r>
            <a:r>
              <a:rPr sz="1600" b="1" spc="55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требований</a:t>
            </a:r>
            <a:r>
              <a:rPr sz="1600" b="1" spc="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к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уровню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подготовки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(по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кодификатору):</a:t>
            </a:r>
            <a:r>
              <a:rPr sz="1600" b="1" spc="70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1.3.3.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9554" y="1429136"/>
            <a:ext cx="7656348" cy="147916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71240" y="1152588"/>
            <a:ext cx="5386705" cy="382206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3899"/>
              </a:lnSpc>
              <a:spcBef>
                <a:spcPts val="40"/>
              </a:spcBef>
              <a:buAutoNum type="arabicPeriod" startAt="6"/>
              <a:tabLst>
                <a:tab pos="259715" algn="l"/>
              </a:tabLst>
            </a:pPr>
            <a:r>
              <a:rPr sz="1200" spc="-15" dirty="0">
                <a:latin typeface="Microsoft Sans Serif"/>
                <a:cs typeface="Microsoft Sans Serif"/>
              </a:rPr>
              <a:t>Четвертый</a:t>
            </a:r>
            <a:r>
              <a:rPr sz="1200" spc="-10" dirty="0">
                <a:latin typeface="Microsoft Sans Serif"/>
                <a:cs typeface="Microsoft Sans Serif"/>
              </a:rPr>
              <a:t> 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представляет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собой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название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страны,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которой </a:t>
            </a:r>
            <a:r>
              <a:rPr sz="1200" spc="-15" dirty="0">
                <a:latin typeface="Microsoft Sans Serif"/>
                <a:cs typeface="Microsoft Sans Serif"/>
              </a:rPr>
              <a:t>сельское хозяйство играет </a:t>
            </a:r>
            <a:r>
              <a:rPr sz="1200" spc="-10" dirty="0">
                <a:latin typeface="Microsoft Sans Serif"/>
                <a:cs typeface="Microsoft Sans Serif"/>
              </a:rPr>
              <a:t>большую </a:t>
            </a:r>
            <a:r>
              <a:rPr sz="1200" spc="-5" dirty="0">
                <a:latin typeface="Microsoft Sans Serif"/>
                <a:cs typeface="Microsoft Sans Serif"/>
              </a:rPr>
              <a:t>роль. </a:t>
            </a:r>
            <a:r>
              <a:rPr sz="1200" spc="-10" dirty="0">
                <a:latin typeface="Microsoft Sans Serif"/>
                <a:cs typeface="Microsoft Sans Serif"/>
              </a:rPr>
              <a:t>Учтите, </a:t>
            </a:r>
            <a:r>
              <a:rPr sz="1200" spc="-25" dirty="0">
                <a:latin typeface="Microsoft Sans Serif"/>
                <a:cs typeface="Microsoft Sans Serif"/>
              </a:rPr>
              <a:t>что 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формулировка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может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представлять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собой,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45" dirty="0">
                <a:latin typeface="Microsoft Sans Serif"/>
                <a:cs typeface="Microsoft Sans Serif"/>
              </a:rPr>
              <a:t>как</a:t>
            </a:r>
            <a:r>
              <a:rPr sz="1200" spc="-4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развернутое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предложение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i="1" spc="-15" dirty="0">
                <a:latin typeface="Arial"/>
                <a:cs typeface="Arial"/>
              </a:rPr>
              <a:t>(Сельское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хозяйство</a:t>
            </a:r>
            <a:r>
              <a:rPr sz="1200" i="1" spc="-10" dirty="0">
                <a:latin typeface="Arial"/>
                <a:cs typeface="Arial"/>
              </a:rPr>
              <a:t> играет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большую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роль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в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экономике </a:t>
            </a:r>
            <a:r>
              <a:rPr sz="1200" i="1" spc="-5" dirty="0">
                <a:latin typeface="Arial"/>
                <a:cs typeface="Arial"/>
              </a:rPr>
              <a:t> Судана</a:t>
            </a:r>
            <a:r>
              <a:rPr sz="1200" i="1" dirty="0">
                <a:latin typeface="Arial"/>
                <a:cs typeface="Arial"/>
              </a:rPr>
              <a:t> ИЛИ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Сельское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хозяйство</a:t>
            </a:r>
            <a:r>
              <a:rPr sz="1200" i="1" spc="-10" dirty="0">
                <a:latin typeface="Arial"/>
                <a:cs typeface="Arial"/>
              </a:rPr>
              <a:t> играет</a:t>
            </a:r>
            <a:r>
              <a:rPr sz="1200" i="1" spc="-5" dirty="0">
                <a:latin typeface="Arial"/>
                <a:cs typeface="Arial"/>
              </a:rPr>
              <a:t> меньшую</a:t>
            </a:r>
            <a:r>
              <a:rPr sz="1200" i="1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роль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в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экономике </a:t>
            </a:r>
            <a:r>
              <a:rPr sz="1200" i="1" spc="-5" dirty="0">
                <a:latin typeface="Arial"/>
                <a:cs typeface="Arial"/>
              </a:rPr>
              <a:t> Марокко)</a:t>
            </a:r>
            <a:r>
              <a:rPr sz="1200" spc="-5" dirty="0">
                <a:latin typeface="Microsoft Sans Serif"/>
                <a:cs typeface="Microsoft Sans Serif"/>
              </a:rPr>
              <a:t>,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так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односложное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i="1" spc="-10" dirty="0">
                <a:latin typeface="Arial"/>
                <a:cs typeface="Arial"/>
              </a:rPr>
              <a:t>(Судан)</a:t>
            </a:r>
            <a:r>
              <a:rPr sz="1200" spc="-10" dirty="0">
                <a:latin typeface="Microsoft Sans Serif"/>
                <a:cs typeface="Microsoft Sans Serif"/>
              </a:rPr>
              <a:t>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Все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варианты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являются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равнозначными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для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оценивания.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Font typeface="Microsoft Sans Serif"/>
              <a:buAutoNum type="arabicPeriod" startAt="6"/>
            </a:pP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AutoNum type="arabicPeriod" startAt="6"/>
            </a:pPr>
            <a:endParaRPr sz="1400">
              <a:latin typeface="Microsoft Sans Serif"/>
              <a:cs typeface="Microsoft Sans Serif"/>
            </a:endParaRPr>
          </a:p>
          <a:p>
            <a:pPr marL="181610" indent="-169545">
              <a:lnSpc>
                <a:spcPct val="100000"/>
              </a:lnSpc>
              <a:buAutoNum type="arabicPeriod" startAt="6"/>
              <a:tabLst>
                <a:tab pos="182245" algn="l"/>
              </a:tabLst>
            </a:pPr>
            <a:r>
              <a:rPr sz="1200" spc="-15" dirty="0">
                <a:latin typeface="Microsoft Sans Serif"/>
                <a:cs typeface="Microsoft Sans Serif"/>
              </a:rPr>
              <a:t>Выставьте </a:t>
            </a:r>
            <a:r>
              <a:rPr sz="1200" dirty="0">
                <a:latin typeface="Microsoft Sans Serif"/>
                <a:cs typeface="Microsoft Sans Serif"/>
              </a:rPr>
              <a:t>балл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проверенное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задание.</a:t>
            </a:r>
            <a:endParaRPr sz="1200">
              <a:latin typeface="Microsoft Sans Serif"/>
              <a:cs typeface="Microsoft Sans Serif"/>
            </a:endParaRPr>
          </a:p>
          <a:p>
            <a:pPr marL="184785" marR="5080" indent="-172720">
              <a:lnSpc>
                <a:spcPct val="103299"/>
              </a:lnSpc>
              <a:spcBef>
                <a:spcPts val="15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2</a:t>
            </a:r>
            <a:r>
              <a:rPr sz="1200" b="1" spc="2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балла</a:t>
            </a:r>
            <a:r>
              <a:rPr sz="1200" b="1" spc="215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выставляется,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24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ВСЕ</a:t>
            </a:r>
            <a:r>
              <a:rPr sz="1200" spc="26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элементы</a:t>
            </a:r>
            <a:r>
              <a:rPr sz="1200" spc="24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ответа.</a:t>
            </a:r>
            <a:endParaRPr sz="1200">
              <a:latin typeface="Microsoft Sans Serif"/>
              <a:cs typeface="Microsoft Sans Serif"/>
            </a:endParaRPr>
          </a:p>
          <a:p>
            <a:pPr marL="184785" marR="5080" indent="-172720">
              <a:lnSpc>
                <a:spcPct val="104200"/>
              </a:lnSpc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1</a:t>
            </a:r>
            <a:r>
              <a:rPr sz="1200" b="1" spc="30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</a:t>
            </a:r>
            <a:r>
              <a:rPr sz="1200" b="1" spc="300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выставляется,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ТРИ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ЛЮБЫХ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ответа.</a:t>
            </a:r>
            <a:endParaRPr sz="1200">
              <a:latin typeface="Microsoft Sans Serif"/>
              <a:cs typeface="Microsoft Sans Serif"/>
            </a:endParaRPr>
          </a:p>
          <a:p>
            <a:pPr marL="184785" indent="-172720">
              <a:lnSpc>
                <a:spcPct val="100000"/>
              </a:lnSpc>
              <a:spcBef>
                <a:spcPts val="6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0 баллов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всех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остальных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случаях.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Arial"/>
                <a:cs typeface="Arial"/>
              </a:rPr>
              <a:t>ПРИМЕЧАНИЕ:</a:t>
            </a:r>
            <a:r>
              <a:rPr sz="1200" b="1" spc="375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качестве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сравнения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использованы</a:t>
            </a:r>
            <a:r>
              <a:rPr sz="1200" spc="3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слова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4200"/>
              </a:lnSpc>
            </a:pPr>
            <a:r>
              <a:rPr sz="1200" spc="-10" dirty="0">
                <a:latin typeface="Microsoft Sans Serif"/>
                <a:cs typeface="Microsoft Sans Serif"/>
              </a:rPr>
              <a:t>«больше </a:t>
            </a:r>
            <a:r>
              <a:rPr sz="1200" dirty="0">
                <a:latin typeface="Microsoft Sans Serif"/>
                <a:cs typeface="Microsoft Sans Serif"/>
              </a:rPr>
              <a:t>/ </a:t>
            </a:r>
            <a:r>
              <a:rPr sz="1200" spc="-10" dirty="0">
                <a:latin typeface="Microsoft Sans Serif"/>
                <a:cs typeface="Microsoft Sans Serif"/>
              </a:rPr>
              <a:t>меньше», </a:t>
            </a:r>
            <a:r>
              <a:rPr sz="1200" spc="-20" dirty="0">
                <a:latin typeface="Microsoft Sans Serif"/>
                <a:cs typeface="Microsoft Sans Serif"/>
              </a:rPr>
              <a:t>математические </a:t>
            </a:r>
            <a:r>
              <a:rPr sz="1200" spc="-25" dirty="0">
                <a:latin typeface="Microsoft Sans Serif"/>
                <a:cs typeface="Microsoft Sans Serif"/>
              </a:rPr>
              <a:t>знаки, </a:t>
            </a:r>
            <a:r>
              <a:rPr sz="1200" spc="-10" dirty="0">
                <a:latin typeface="Microsoft Sans Serif"/>
                <a:cs typeface="Microsoft Sans Serif"/>
              </a:rPr>
              <a:t>союз </a:t>
            </a:r>
            <a:r>
              <a:rPr sz="1200" spc="-5" dirty="0">
                <a:latin typeface="Microsoft Sans Serif"/>
                <a:cs typeface="Microsoft Sans Serif"/>
              </a:rPr>
              <a:t>«а» </a:t>
            </a:r>
            <a:r>
              <a:rPr sz="1200" dirty="0">
                <a:latin typeface="Microsoft Sans Serif"/>
                <a:cs typeface="Microsoft Sans Serif"/>
              </a:rPr>
              <a:t>или иные </a:t>
            </a:r>
            <a:r>
              <a:rPr sz="1200" spc="-5" dirty="0">
                <a:latin typeface="Microsoft Sans Serif"/>
                <a:cs typeface="Microsoft Sans Serif"/>
              </a:rPr>
              <a:t>слова и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фразы,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указывающие,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экзаменуемый</a:t>
            </a:r>
            <a:r>
              <a:rPr sz="1200" spc="1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проводит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сравнение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 </a:t>
            </a:r>
            <a:r>
              <a:rPr sz="1200" spc="-3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каким-либо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показателям.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587" y="1182077"/>
            <a:ext cx="3242292" cy="2632684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3986212" y="2560637"/>
            <a:ext cx="4556125" cy="180975"/>
            <a:chOff x="3986212" y="2560637"/>
            <a:chExt cx="4556125" cy="18097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95738" y="2570162"/>
              <a:ext cx="4516728" cy="16191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990975" y="2565400"/>
              <a:ext cx="4546600" cy="171450"/>
            </a:xfrm>
            <a:custGeom>
              <a:avLst/>
              <a:gdLst/>
              <a:ahLst/>
              <a:cxnLst/>
              <a:rect l="l" t="t" r="r" b="b"/>
              <a:pathLst>
                <a:path w="4546600" h="171450">
                  <a:moveTo>
                    <a:pt x="0" y="0"/>
                  </a:moveTo>
                  <a:lnTo>
                    <a:pt x="4546600" y="0"/>
                  </a:lnTo>
                  <a:lnTo>
                    <a:pt x="4546600" y="171450"/>
                  </a:lnTo>
                  <a:lnTo>
                    <a:pt x="0" y="17145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27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587" y="1182077"/>
            <a:ext cx="3242292" cy="26326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06177" y="3827970"/>
            <a:ext cx="5255895" cy="648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3700"/>
              </a:lnSpc>
              <a:spcBef>
                <a:spcPts val="95"/>
              </a:spcBef>
            </a:pPr>
            <a:r>
              <a:rPr sz="1200" b="1" spc="-15" dirty="0">
                <a:latin typeface="Arial"/>
                <a:cs typeface="Arial"/>
              </a:rPr>
              <a:t>Элемент </a:t>
            </a:r>
            <a:r>
              <a:rPr sz="1200" b="1" spc="-10" dirty="0">
                <a:latin typeface="Arial"/>
                <a:cs typeface="Arial"/>
              </a:rPr>
              <a:t>верного </a:t>
            </a:r>
            <a:r>
              <a:rPr sz="1200" b="1" spc="-15" dirty="0">
                <a:latin typeface="Arial"/>
                <a:cs typeface="Arial"/>
              </a:rPr>
              <a:t>ответа </a:t>
            </a:r>
            <a:r>
              <a:rPr sz="1200" b="1" spc="-10" dirty="0">
                <a:latin typeface="Arial"/>
                <a:cs typeface="Arial"/>
              </a:rPr>
              <a:t>присутствует</a:t>
            </a:r>
            <a:r>
              <a:rPr sz="1200" spc="-10" dirty="0">
                <a:latin typeface="Microsoft Sans Serif"/>
                <a:cs typeface="Microsoft Sans Serif"/>
              </a:rPr>
              <a:t>. </a:t>
            </a:r>
            <a:r>
              <a:rPr sz="1200" spc="-20" dirty="0">
                <a:latin typeface="Microsoft Sans Serif"/>
                <a:cs typeface="Microsoft Sans Serif"/>
              </a:rPr>
              <a:t>Экзаменуемый </a:t>
            </a:r>
            <a:r>
              <a:rPr sz="1200" spc="-25" dirty="0">
                <a:latin typeface="Microsoft Sans Serif"/>
                <a:cs typeface="Microsoft Sans Serif"/>
              </a:rPr>
              <a:t>указал </a:t>
            </a:r>
            <a:r>
              <a:rPr sz="1200" spc="-5" dirty="0">
                <a:latin typeface="Microsoft Sans Serif"/>
                <a:cs typeface="Microsoft Sans Serif"/>
              </a:rPr>
              <a:t>данный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после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представления</a:t>
            </a:r>
            <a:r>
              <a:rPr sz="1200" spc="-5" dirty="0">
                <a:latin typeface="Microsoft Sans Serif"/>
                <a:cs typeface="Microsoft Sans Serif"/>
              </a:rPr>
              <a:t> числовых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данных,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используя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для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сравнения </a:t>
            </a:r>
            <a:r>
              <a:rPr sz="1200" spc="-20" dirty="0">
                <a:latin typeface="Microsoft Sans Serif"/>
                <a:cs typeface="Microsoft Sans Serif"/>
              </a:rPr>
              <a:t>фразу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«в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Судане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больше».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17912" y="2954337"/>
            <a:ext cx="5343525" cy="430530"/>
            <a:chOff x="3617912" y="2954337"/>
            <a:chExt cx="5343525" cy="43053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62543" y="2963862"/>
              <a:ext cx="5242547" cy="41114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22675" y="2959100"/>
              <a:ext cx="5334000" cy="421005"/>
            </a:xfrm>
            <a:custGeom>
              <a:avLst/>
              <a:gdLst/>
              <a:ahLst/>
              <a:cxnLst/>
              <a:rect l="l" t="t" r="r" b="b"/>
              <a:pathLst>
                <a:path w="5334000" h="421004">
                  <a:moveTo>
                    <a:pt x="0" y="0"/>
                  </a:moveTo>
                  <a:lnTo>
                    <a:pt x="5334000" y="0"/>
                  </a:lnTo>
                  <a:lnTo>
                    <a:pt x="5334000" y="420687"/>
                  </a:lnTo>
                  <a:lnTo>
                    <a:pt x="0" y="4206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669665" y="1126680"/>
            <a:ext cx="520446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68300">
              <a:lnSpc>
                <a:spcPct val="100000"/>
              </a:lnSpc>
              <a:spcBef>
                <a:spcPts val="95"/>
              </a:spcBef>
            </a:pP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Segoe Script"/>
                <a:cs typeface="Segoe Script"/>
              </a:rPr>
              <a:t>№27.</a:t>
            </a:r>
            <a:r>
              <a:rPr sz="1600" spc="2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1.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Доли</a:t>
            </a:r>
            <a:r>
              <a:rPr sz="1600" spc="2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населения,</a:t>
            </a:r>
            <a:r>
              <a:rPr sz="1600" spc="3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занятого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с/х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Судан 52%</a:t>
            </a:r>
            <a:r>
              <a:rPr sz="1600" spc="1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Марокко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37%.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spc="-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Судане</a:t>
            </a:r>
            <a:r>
              <a:rPr sz="1600" spc="-10" dirty="0">
                <a:latin typeface="Segoe Script"/>
                <a:cs typeface="Segoe Script"/>
              </a:rPr>
              <a:t> больше.</a:t>
            </a:r>
            <a:endParaRPr sz="1600">
              <a:latin typeface="Segoe Script"/>
              <a:cs typeface="Segoe Script"/>
            </a:endParaRPr>
          </a:p>
          <a:p>
            <a:pPr marL="12700" marR="5080">
              <a:lnSpc>
                <a:spcPct val="100000"/>
              </a:lnSpc>
            </a:pPr>
            <a:r>
              <a:rPr sz="1600" spc="-5" dirty="0">
                <a:latin typeface="Segoe Script"/>
                <a:cs typeface="Segoe Script"/>
              </a:rPr>
              <a:t>2.</a:t>
            </a:r>
            <a:r>
              <a:rPr sz="1600" spc="20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Доля</a:t>
            </a:r>
            <a:r>
              <a:rPr sz="1600" spc="25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с/х</a:t>
            </a:r>
            <a:r>
              <a:rPr sz="1600" spc="3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spc="30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общем</a:t>
            </a:r>
            <a:r>
              <a:rPr sz="1600" spc="3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объеме</a:t>
            </a:r>
            <a:r>
              <a:rPr sz="1600" spc="3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экспорта:</a:t>
            </a:r>
            <a:r>
              <a:rPr sz="1600" spc="4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Судан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2/3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Марокко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5,5/25,3.</a:t>
            </a:r>
            <a:r>
              <a:rPr sz="1600" spc="5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spc="-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Судане</a:t>
            </a:r>
            <a:r>
              <a:rPr sz="1600" spc="-10" dirty="0">
                <a:latin typeface="Segoe Script"/>
                <a:cs typeface="Segoe Script"/>
              </a:rPr>
              <a:t> больше. </a:t>
            </a:r>
            <a:r>
              <a:rPr sz="1600" spc="-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Вывод: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с/х</a:t>
            </a:r>
            <a:r>
              <a:rPr sz="1600" spc="2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играет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большую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роль</a:t>
            </a:r>
            <a:r>
              <a:rPr sz="1600" spc="1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spc="1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экономике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Судана.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27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587" y="1182077"/>
            <a:ext cx="3242292" cy="26326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669308" y="3824003"/>
            <a:ext cx="5259705" cy="754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3599"/>
              </a:lnSpc>
              <a:spcBef>
                <a:spcPts val="95"/>
              </a:spcBef>
              <a:tabLst>
                <a:tab pos="1022985" algn="l"/>
                <a:tab pos="1557655" algn="l"/>
                <a:tab pos="1920239" algn="l"/>
                <a:tab pos="2665730" algn="l"/>
                <a:tab pos="2900680" algn="l"/>
                <a:tab pos="3784600" algn="l"/>
                <a:tab pos="4761865" algn="l"/>
              </a:tabLst>
            </a:pPr>
            <a:r>
              <a:rPr sz="1400" b="1" spc="-15" dirty="0">
                <a:latin typeface="Arial"/>
                <a:cs typeface="Arial"/>
              </a:rPr>
              <a:t>Элемент</a:t>
            </a:r>
            <a:r>
              <a:rPr sz="1400" b="1" spc="6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верного</a:t>
            </a:r>
            <a:r>
              <a:rPr sz="1400" b="1" spc="80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ответа</a:t>
            </a:r>
            <a:r>
              <a:rPr sz="1400" b="1" spc="85" dirty="0">
                <a:latin typeface="Arial"/>
                <a:cs typeface="Arial"/>
              </a:rPr>
              <a:t> </a:t>
            </a:r>
            <a:r>
              <a:rPr sz="1400" b="1" spc="-20" dirty="0">
                <a:latin typeface="Arial"/>
                <a:cs typeface="Arial"/>
              </a:rPr>
              <a:t>отсутствует</a:t>
            </a:r>
            <a:r>
              <a:rPr sz="1400" spc="-20" dirty="0">
                <a:latin typeface="Microsoft Sans Serif"/>
                <a:cs typeface="Microsoft Sans Serif"/>
              </a:rPr>
              <a:t>.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Экзаменуемый</a:t>
            </a:r>
            <a:r>
              <a:rPr sz="1400" spc="11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не</a:t>
            </a:r>
            <a:r>
              <a:rPr sz="1400" spc="10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дал </a:t>
            </a:r>
            <a:r>
              <a:rPr sz="1400" spc="-360" dirty="0">
                <a:latin typeface="Microsoft Sans Serif"/>
                <a:cs typeface="Microsoft Sans Serif"/>
              </a:rPr>
              <a:t> </a:t>
            </a:r>
            <a:r>
              <a:rPr sz="1400" spc="5" dirty="0">
                <a:latin typeface="Microsoft Sans Serif"/>
                <a:cs typeface="Microsoft Sans Serif"/>
              </a:rPr>
              <a:t>с</a:t>
            </a:r>
            <a:r>
              <a:rPr sz="1400" spc="-15" dirty="0">
                <a:latin typeface="Microsoft Sans Serif"/>
                <a:cs typeface="Microsoft Sans Serif"/>
              </a:rPr>
              <a:t>р</a:t>
            </a:r>
            <a:r>
              <a:rPr sz="1400" spc="-5" dirty="0">
                <a:latin typeface="Microsoft Sans Serif"/>
                <a:cs typeface="Microsoft Sans Serif"/>
              </a:rPr>
              <a:t>а</a:t>
            </a:r>
            <a:r>
              <a:rPr sz="1400" spc="-10" dirty="0">
                <a:latin typeface="Microsoft Sans Serif"/>
                <a:cs typeface="Microsoft Sans Serif"/>
              </a:rPr>
              <a:t>в</a:t>
            </a:r>
            <a:r>
              <a:rPr sz="1400" dirty="0">
                <a:latin typeface="Microsoft Sans Serif"/>
                <a:cs typeface="Microsoft Sans Serif"/>
              </a:rPr>
              <a:t>н</a:t>
            </a:r>
            <a:r>
              <a:rPr sz="1400" spc="-10" dirty="0">
                <a:latin typeface="Microsoft Sans Serif"/>
                <a:cs typeface="Microsoft Sans Serif"/>
              </a:rPr>
              <a:t>е</a:t>
            </a:r>
            <a:r>
              <a:rPr sz="1400" dirty="0">
                <a:latin typeface="Microsoft Sans Serif"/>
                <a:cs typeface="Microsoft Sans Serif"/>
              </a:rPr>
              <a:t>н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е	</a:t>
            </a:r>
            <a:r>
              <a:rPr sz="1400" spc="-5" dirty="0">
                <a:latin typeface="Microsoft Sans Serif"/>
                <a:cs typeface="Microsoft Sans Serif"/>
              </a:rPr>
              <a:t>д</a:t>
            </a:r>
            <a:r>
              <a:rPr sz="1400" spc="-40" dirty="0">
                <a:latin typeface="Microsoft Sans Serif"/>
                <a:cs typeface="Microsoft Sans Serif"/>
              </a:rPr>
              <a:t>о</a:t>
            </a:r>
            <a:r>
              <a:rPr sz="1400" spc="5" dirty="0">
                <a:latin typeface="Microsoft Sans Serif"/>
                <a:cs typeface="Microsoft Sans Serif"/>
              </a:rPr>
              <a:t>л</a:t>
            </a:r>
            <a:r>
              <a:rPr sz="1400" spc="10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	</a:t>
            </a:r>
            <a:r>
              <a:rPr sz="1400" spc="5" dirty="0">
                <a:latin typeface="Microsoft Sans Serif"/>
                <a:cs typeface="Microsoft Sans Serif"/>
              </a:rPr>
              <a:t>с/</a:t>
            </a:r>
            <a:r>
              <a:rPr sz="1400" dirty="0">
                <a:latin typeface="Microsoft Sans Serif"/>
                <a:cs typeface="Microsoft Sans Serif"/>
              </a:rPr>
              <a:t>х	</a:t>
            </a:r>
            <a:r>
              <a:rPr sz="1400" spc="-10" dirty="0">
                <a:latin typeface="Microsoft Sans Serif"/>
                <a:cs typeface="Microsoft Sans Serif"/>
              </a:rPr>
              <a:t>С</a:t>
            </a:r>
            <a:r>
              <a:rPr sz="1400" spc="-70" dirty="0">
                <a:latin typeface="Microsoft Sans Serif"/>
                <a:cs typeface="Microsoft Sans Serif"/>
              </a:rPr>
              <a:t>у</a:t>
            </a:r>
            <a:r>
              <a:rPr sz="1400" spc="-5" dirty="0">
                <a:latin typeface="Microsoft Sans Serif"/>
                <a:cs typeface="Microsoft Sans Serif"/>
              </a:rPr>
              <a:t>дан</a:t>
            </a:r>
            <a:r>
              <a:rPr sz="1400" dirty="0">
                <a:latin typeface="Microsoft Sans Serif"/>
                <a:cs typeface="Microsoft Sans Serif"/>
              </a:rPr>
              <a:t>а	и	</a:t>
            </a:r>
            <a:r>
              <a:rPr sz="1400" spc="-10" dirty="0">
                <a:latin typeface="Microsoft Sans Serif"/>
                <a:cs typeface="Microsoft Sans Serif"/>
              </a:rPr>
              <a:t>М</a:t>
            </a:r>
            <a:r>
              <a:rPr sz="1400" spc="-5" dirty="0">
                <a:latin typeface="Microsoft Sans Serif"/>
                <a:cs typeface="Microsoft Sans Serif"/>
              </a:rPr>
              <a:t>аро</a:t>
            </a:r>
            <a:r>
              <a:rPr sz="1400" spc="-95" dirty="0">
                <a:latin typeface="Microsoft Sans Serif"/>
                <a:cs typeface="Microsoft Sans Serif"/>
              </a:rPr>
              <a:t>к</a:t>
            </a:r>
            <a:r>
              <a:rPr sz="1400" spc="-85" dirty="0">
                <a:latin typeface="Microsoft Sans Serif"/>
                <a:cs typeface="Microsoft Sans Serif"/>
              </a:rPr>
              <a:t>к</a:t>
            </a:r>
            <a:r>
              <a:rPr sz="1400" spc="-15" dirty="0">
                <a:latin typeface="Microsoft Sans Serif"/>
                <a:cs typeface="Microsoft Sans Serif"/>
              </a:rPr>
              <a:t>о</a:t>
            </a:r>
            <a:r>
              <a:rPr sz="1400" dirty="0">
                <a:latin typeface="Microsoft Sans Serif"/>
                <a:cs typeface="Microsoft Sans Serif"/>
              </a:rPr>
              <a:t>,	</a:t>
            </a:r>
            <a:r>
              <a:rPr sz="1400" spc="-25" dirty="0">
                <a:latin typeface="Microsoft Sans Serif"/>
                <a:cs typeface="Microsoft Sans Serif"/>
              </a:rPr>
              <a:t>п</a:t>
            </a:r>
            <a:r>
              <a:rPr sz="1400" spc="-5" dirty="0">
                <a:latin typeface="Microsoft Sans Serif"/>
                <a:cs typeface="Microsoft Sans Serif"/>
              </a:rPr>
              <a:t>ро</a:t>
            </a:r>
            <a:r>
              <a:rPr sz="1400" spc="-25" dirty="0">
                <a:latin typeface="Microsoft Sans Serif"/>
                <a:cs typeface="Microsoft Sans Serif"/>
              </a:rPr>
              <a:t>п</a:t>
            </a:r>
            <a:r>
              <a:rPr sz="1400" spc="-30" dirty="0">
                <a:latin typeface="Microsoft Sans Serif"/>
                <a:cs typeface="Microsoft Sans Serif"/>
              </a:rPr>
              <a:t>у</a:t>
            </a:r>
            <a:r>
              <a:rPr sz="1400" spc="5" dirty="0">
                <a:latin typeface="Microsoft Sans Serif"/>
                <a:cs typeface="Microsoft Sans Serif"/>
              </a:rPr>
              <a:t>с</a:t>
            </a:r>
            <a:r>
              <a:rPr sz="1400" dirty="0">
                <a:latin typeface="Microsoft Sans Serif"/>
                <a:cs typeface="Microsoft Sans Serif"/>
              </a:rPr>
              <a:t>т</a:t>
            </a:r>
            <a:r>
              <a:rPr sz="1400" spc="-5" dirty="0">
                <a:latin typeface="Microsoft Sans Serif"/>
                <a:cs typeface="Microsoft Sans Serif"/>
              </a:rPr>
              <a:t>и</a:t>
            </a:r>
            <a:r>
              <a:rPr sz="1400" dirty="0">
                <a:latin typeface="Microsoft Sans Serif"/>
                <a:cs typeface="Microsoft Sans Serif"/>
              </a:rPr>
              <a:t>в	</a:t>
            </a:r>
            <a:r>
              <a:rPr sz="1400" spc="5" dirty="0">
                <a:latin typeface="Microsoft Sans Serif"/>
                <a:cs typeface="Microsoft Sans Serif"/>
              </a:rPr>
              <a:t>с</a:t>
            </a:r>
            <a:r>
              <a:rPr sz="1400" spc="25" dirty="0">
                <a:latin typeface="Microsoft Sans Serif"/>
                <a:cs typeface="Microsoft Sans Serif"/>
              </a:rPr>
              <a:t>л</a:t>
            </a:r>
            <a:r>
              <a:rPr sz="1400" spc="-5" dirty="0">
                <a:latin typeface="Microsoft Sans Serif"/>
                <a:cs typeface="Microsoft Sans Serif"/>
              </a:rPr>
              <a:t>о</a:t>
            </a:r>
            <a:r>
              <a:rPr sz="1400" spc="-30" dirty="0">
                <a:latin typeface="Microsoft Sans Serif"/>
                <a:cs typeface="Microsoft Sans Serif"/>
              </a:rPr>
              <a:t>во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44"/>
              </a:spcBef>
            </a:pPr>
            <a:r>
              <a:rPr sz="1400" spc="-10" dirty="0">
                <a:latin typeface="Microsoft Sans Serif"/>
                <a:cs typeface="Microsoft Sans Serif"/>
              </a:rPr>
              <a:t>«больше/меньше»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перед</a:t>
            </a:r>
            <a:r>
              <a:rPr sz="1400" spc="15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словом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«чем».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581400" y="3351212"/>
            <a:ext cx="5434330" cy="436880"/>
            <a:chOff x="3581400" y="3351212"/>
            <a:chExt cx="5434330" cy="43688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6628" y="3360737"/>
              <a:ext cx="5331655" cy="417511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586162" y="3355975"/>
              <a:ext cx="5424805" cy="427355"/>
            </a:xfrm>
            <a:custGeom>
              <a:avLst/>
              <a:gdLst/>
              <a:ahLst/>
              <a:cxnLst/>
              <a:rect l="l" t="t" r="r" b="b"/>
              <a:pathLst>
                <a:path w="5424805" h="427354">
                  <a:moveTo>
                    <a:pt x="0" y="0"/>
                  </a:moveTo>
                  <a:lnTo>
                    <a:pt x="5424487" y="0"/>
                  </a:lnTo>
                  <a:lnTo>
                    <a:pt x="5424487" y="427037"/>
                  </a:lnTo>
                  <a:lnTo>
                    <a:pt x="0" y="42703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669462" y="1126680"/>
            <a:ext cx="5259705" cy="1976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Segoe Script"/>
                <a:cs typeface="Segoe Script"/>
              </a:rPr>
              <a:t>27. Сельское хозяйство играет большую роль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 экономике Судана, т.к. </a:t>
            </a:r>
            <a:r>
              <a:rPr sz="1600" dirty="0">
                <a:latin typeface="Segoe Script"/>
                <a:cs typeface="Segoe Script"/>
              </a:rPr>
              <a:t>1) </a:t>
            </a:r>
            <a:r>
              <a:rPr sz="1600" spc="-5" dirty="0">
                <a:latin typeface="Segoe Script"/>
                <a:cs typeface="Segoe Script"/>
              </a:rPr>
              <a:t>доля населения,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занятого в </a:t>
            </a:r>
            <a:r>
              <a:rPr sz="1600" dirty="0">
                <a:latin typeface="Segoe Script"/>
                <a:cs typeface="Segoe Script"/>
              </a:rPr>
              <a:t>с/х, </a:t>
            </a:r>
            <a:r>
              <a:rPr sz="1600" spc="-5" dirty="0">
                <a:latin typeface="Segoe Script"/>
                <a:cs typeface="Segoe Script"/>
              </a:rPr>
              <a:t>Судана (52%) больше, </a:t>
            </a:r>
            <a:r>
              <a:rPr sz="1600" dirty="0">
                <a:latin typeface="Segoe Script"/>
                <a:cs typeface="Segoe Script"/>
              </a:rPr>
              <a:t>чем 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доля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населения,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занятого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dirty="0">
                <a:latin typeface="Segoe Script"/>
                <a:cs typeface="Segoe Script"/>
              </a:rPr>
              <a:t> с/х,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Марокко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(37%), 2) доля </a:t>
            </a:r>
            <a:r>
              <a:rPr sz="1600" spc="-5" dirty="0">
                <a:latin typeface="Segoe Script"/>
                <a:cs typeface="Segoe Script"/>
              </a:rPr>
              <a:t>с/х в </a:t>
            </a:r>
            <a:r>
              <a:rPr sz="1600" dirty="0">
                <a:latin typeface="Segoe Script"/>
                <a:cs typeface="Segoe Script"/>
              </a:rPr>
              <a:t>общих </a:t>
            </a:r>
            <a:r>
              <a:rPr sz="1600" spc="-5" dirty="0">
                <a:latin typeface="Segoe Script"/>
                <a:cs typeface="Segoe Script"/>
              </a:rPr>
              <a:t>объемах экспорта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Судана (3 </a:t>
            </a:r>
            <a:r>
              <a:rPr sz="1600" spc="-5" dirty="0">
                <a:latin typeface="Segoe Script"/>
                <a:cs typeface="Segoe Script"/>
              </a:rPr>
              <a:t>– 100%; 2 – Х%, </a:t>
            </a:r>
            <a:r>
              <a:rPr sz="1600" dirty="0">
                <a:latin typeface="Segoe Script"/>
                <a:cs typeface="Segoe Script"/>
              </a:rPr>
              <a:t>Х=2х100/3=67%), 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чем</a:t>
            </a:r>
            <a:r>
              <a:rPr sz="1600" dirty="0">
                <a:latin typeface="Segoe Script"/>
                <a:cs typeface="Segoe Script"/>
              </a:rPr>
              <a:t> Марокко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(25,3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–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100%;</a:t>
            </a:r>
            <a:r>
              <a:rPr sz="1600" dirty="0">
                <a:latin typeface="Segoe Script"/>
                <a:cs typeface="Segoe Script"/>
              </a:rPr>
              <a:t> 5,5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–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Х%,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Х=5,5х100/25.3=22%)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3419475"/>
            <a:chOff x="0" y="0"/>
            <a:chExt cx="9144000" cy="34194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53756" y="1068716"/>
              <a:ext cx="3730730" cy="235074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0969" y="1201737"/>
              <a:ext cx="4127918" cy="1484311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825656" y="275399"/>
            <a:ext cx="5922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Визитная</a:t>
            </a:r>
            <a:r>
              <a:rPr spc="-10" dirty="0"/>
              <a:t> </a:t>
            </a:r>
            <a:r>
              <a:rPr spc="-5" dirty="0"/>
              <a:t>карточка:</a:t>
            </a:r>
            <a:r>
              <a:rPr spc="-10" dirty="0"/>
              <a:t> </a:t>
            </a:r>
            <a:r>
              <a:rPr spc="-5" dirty="0"/>
              <a:t>задание</a:t>
            </a:r>
            <a:r>
              <a:rPr spc="-10" dirty="0"/>
              <a:t> </a:t>
            </a:r>
            <a:r>
              <a:rPr dirty="0"/>
              <a:t>28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57770" y="3227103"/>
            <a:ext cx="8663940" cy="22129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3799"/>
              </a:lnSpc>
              <a:spcBef>
                <a:spcPts val="95"/>
              </a:spcBef>
            </a:pPr>
            <a:r>
              <a:rPr sz="1400" b="1" spc="-10" dirty="0">
                <a:latin typeface="Arial"/>
                <a:cs typeface="Arial"/>
              </a:rPr>
              <a:t>Проверяемые </a:t>
            </a:r>
            <a:r>
              <a:rPr sz="1400" b="1" spc="-15" dirty="0">
                <a:latin typeface="Arial"/>
                <a:cs typeface="Arial"/>
              </a:rPr>
              <a:t>элементы </a:t>
            </a:r>
            <a:r>
              <a:rPr sz="1400" b="1" spc="-10" dirty="0">
                <a:latin typeface="Arial"/>
                <a:cs typeface="Arial"/>
              </a:rPr>
              <a:t>содержания: </a:t>
            </a:r>
            <a:r>
              <a:rPr sz="1400" spc="-25" dirty="0">
                <a:latin typeface="Microsoft Sans Serif"/>
                <a:cs typeface="Microsoft Sans Serif"/>
              </a:rPr>
              <a:t>Географическая </a:t>
            </a:r>
            <a:r>
              <a:rPr sz="1400" spc="-20" dirty="0">
                <a:latin typeface="Microsoft Sans Serif"/>
                <a:cs typeface="Microsoft Sans Serif"/>
              </a:rPr>
              <a:t>оболочка </a:t>
            </a:r>
            <a:r>
              <a:rPr sz="1400" spc="-15" dirty="0">
                <a:latin typeface="Microsoft Sans Serif"/>
                <a:cs typeface="Microsoft Sans Serif"/>
              </a:rPr>
              <a:t>Земли. Воспроизводство </a:t>
            </a:r>
            <a:r>
              <a:rPr sz="1400" spc="-10" dirty="0">
                <a:latin typeface="Microsoft Sans Serif"/>
                <a:cs typeface="Microsoft Sans Serif"/>
              </a:rPr>
              <a:t>населения 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мира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его</a:t>
            </a:r>
            <a:r>
              <a:rPr sz="1400" spc="33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географические</a:t>
            </a:r>
            <a:r>
              <a:rPr sz="1400" spc="33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особенности.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Половозрастной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состав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населения.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25" dirty="0">
                <a:latin typeface="Microsoft Sans Serif"/>
                <a:cs typeface="Microsoft Sans Serif"/>
              </a:rPr>
              <a:t>Демографическая 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политика.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Уровень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качество</a:t>
            </a:r>
            <a:r>
              <a:rPr sz="1400" spc="-15" dirty="0">
                <a:latin typeface="Microsoft Sans Serif"/>
                <a:cs typeface="Microsoft Sans Serif"/>
              </a:rPr>
              <a:t> </a:t>
            </a:r>
            <a:r>
              <a:rPr sz="1400" spc="-30" dirty="0">
                <a:latin typeface="Microsoft Sans Serif"/>
                <a:cs typeface="Microsoft Sans Serif"/>
              </a:rPr>
              <a:t>жизни</a:t>
            </a:r>
            <a:r>
              <a:rPr sz="1400" spc="-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населения.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35" dirty="0">
                <a:latin typeface="Microsoft Sans Serif"/>
                <a:cs typeface="Microsoft Sans Serif"/>
              </a:rPr>
              <a:t>Факторы</a:t>
            </a:r>
            <a:r>
              <a:rPr sz="1400" spc="-3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размещения</a:t>
            </a:r>
            <a:r>
              <a:rPr sz="1400" spc="-15" dirty="0">
                <a:latin typeface="Microsoft Sans Serif"/>
                <a:cs typeface="Microsoft Sans Serif"/>
              </a:rPr>
              <a:t> производства.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Особенности </a:t>
            </a:r>
            <a:r>
              <a:rPr sz="1400" dirty="0">
                <a:latin typeface="Microsoft Sans Serif"/>
                <a:cs typeface="Microsoft Sans Serif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воздействия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на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20" dirty="0">
                <a:latin typeface="Microsoft Sans Serif"/>
                <a:cs typeface="Microsoft Sans Serif"/>
              </a:rPr>
              <a:t>окружающую</a:t>
            </a:r>
            <a:r>
              <a:rPr sz="1400" spc="2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среду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различных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сфер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и</a:t>
            </a:r>
            <a:r>
              <a:rPr sz="1400" spc="20" dirty="0">
                <a:latin typeface="Microsoft Sans Serif"/>
                <a:cs typeface="Microsoft Sans Serif"/>
              </a:rPr>
              <a:t> </a:t>
            </a:r>
            <a:r>
              <a:rPr sz="1400" spc="-5" dirty="0">
                <a:latin typeface="Microsoft Sans Serif"/>
                <a:cs typeface="Microsoft Sans Serif"/>
              </a:rPr>
              <a:t>отраслей</a:t>
            </a:r>
            <a:r>
              <a:rPr sz="1400" spc="-20" dirty="0">
                <a:latin typeface="Microsoft Sans Serif"/>
                <a:cs typeface="Microsoft Sans Serif"/>
              </a:rPr>
              <a:t> </a:t>
            </a:r>
            <a:r>
              <a:rPr sz="1400" spc="-10" dirty="0">
                <a:latin typeface="Microsoft Sans Serif"/>
                <a:cs typeface="Microsoft Sans Serif"/>
              </a:rPr>
              <a:t>хозяйства.</a:t>
            </a:r>
            <a:endParaRPr sz="1400">
              <a:latin typeface="Microsoft Sans Serif"/>
              <a:cs typeface="Microsoft Sans Serif"/>
            </a:endParaRPr>
          </a:p>
          <a:p>
            <a:pPr marL="13335" marR="4921250">
              <a:lnSpc>
                <a:spcPct val="113900"/>
              </a:lnSpc>
              <a:spcBef>
                <a:spcPts val="5"/>
              </a:spcBef>
            </a:pPr>
            <a:r>
              <a:rPr sz="1400" b="1" spc="-15" dirty="0">
                <a:latin typeface="Arial"/>
                <a:cs typeface="Arial"/>
              </a:rPr>
              <a:t>Уровень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сложности</a:t>
            </a:r>
            <a:r>
              <a:rPr sz="1400" b="1" spc="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–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spc="-15" dirty="0">
                <a:latin typeface="Microsoft Sans Serif"/>
                <a:cs typeface="Microsoft Sans Serif"/>
              </a:rPr>
              <a:t>высокий. </a:t>
            </a:r>
            <a:r>
              <a:rPr sz="1400" spc="-10" dirty="0">
                <a:latin typeface="Microsoft Sans Serif"/>
                <a:cs typeface="Microsoft Sans Serif"/>
              </a:rPr>
              <a:t> </a:t>
            </a:r>
            <a:r>
              <a:rPr sz="1400" b="1" spc="-5" dirty="0">
                <a:latin typeface="Arial"/>
                <a:cs typeface="Arial"/>
              </a:rPr>
              <a:t>Максимальный </a:t>
            </a:r>
            <a:r>
              <a:rPr sz="1400" b="1" dirty="0">
                <a:latin typeface="Arial"/>
                <a:cs typeface="Arial"/>
              </a:rPr>
              <a:t>первичный </a:t>
            </a:r>
            <a:r>
              <a:rPr sz="1400" b="1" spc="-5" dirty="0">
                <a:latin typeface="Arial"/>
                <a:cs typeface="Arial"/>
              </a:rPr>
              <a:t>балл </a:t>
            </a:r>
            <a:r>
              <a:rPr sz="1400" b="1" dirty="0">
                <a:latin typeface="Arial"/>
                <a:cs typeface="Arial"/>
              </a:rPr>
              <a:t>– </a:t>
            </a:r>
            <a:r>
              <a:rPr sz="1400" dirty="0">
                <a:latin typeface="Microsoft Sans Serif"/>
                <a:cs typeface="Microsoft Sans Serif"/>
              </a:rPr>
              <a:t>2. </a:t>
            </a:r>
            <a:r>
              <a:rPr sz="1400" spc="5" dirty="0">
                <a:latin typeface="Microsoft Sans Serif"/>
                <a:cs typeface="Microsoft Sans Serif"/>
              </a:rPr>
              <a:t> </a:t>
            </a:r>
            <a:r>
              <a:rPr sz="1400" b="1" spc="-5" dirty="0">
                <a:latin typeface="Arial"/>
                <a:cs typeface="Arial"/>
              </a:rPr>
              <a:t>Примерное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время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выполнения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–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15</a:t>
            </a:r>
            <a:r>
              <a:rPr sz="1400" spc="10" dirty="0">
                <a:latin typeface="Microsoft Sans Serif"/>
                <a:cs typeface="Microsoft Sans Serif"/>
              </a:rPr>
              <a:t> </a:t>
            </a:r>
            <a:r>
              <a:rPr sz="1400" spc="-40" dirty="0">
                <a:latin typeface="Microsoft Sans Serif"/>
                <a:cs typeface="Microsoft Sans Serif"/>
              </a:rPr>
              <a:t>минут.</a:t>
            </a:r>
            <a:endParaRPr sz="1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400" b="1" spc="-10" dirty="0">
                <a:latin typeface="Arial"/>
                <a:cs typeface="Arial"/>
              </a:rPr>
              <a:t>Коды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проверяемых</a:t>
            </a:r>
            <a:r>
              <a:rPr sz="1400" b="1" spc="-15" dirty="0">
                <a:latin typeface="Arial"/>
                <a:cs typeface="Arial"/>
              </a:rPr>
              <a:t> элементов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содержания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(по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кодификатору):</a:t>
            </a:r>
            <a:r>
              <a:rPr sz="1400" b="1" spc="60" dirty="0">
                <a:latin typeface="Arial"/>
                <a:cs typeface="Arial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2.7,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3.3,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3.4,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4.2,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5.1,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5.2.</a:t>
            </a:r>
            <a:endParaRPr sz="1400">
              <a:latin typeface="Microsoft Sans Serif"/>
              <a:cs typeface="Microsoft Sans Serif"/>
            </a:endParaRPr>
          </a:p>
          <a:p>
            <a:pPr marL="13970">
              <a:lnSpc>
                <a:spcPct val="100000"/>
              </a:lnSpc>
              <a:spcBef>
                <a:spcPts val="229"/>
              </a:spcBef>
            </a:pPr>
            <a:r>
              <a:rPr sz="1400" b="1" spc="-10" dirty="0">
                <a:latin typeface="Arial"/>
                <a:cs typeface="Arial"/>
              </a:rPr>
              <a:t>Коды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проверяемых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требований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к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уровню</a:t>
            </a:r>
            <a:r>
              <a:rPr sz="1400" b="1" spc="5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подготовки</a:t>
            </a:r>
            <a:r>
              <a:rPr sz="1400" b="1" spc="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(по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15" dirty="0">
                <a:latin typeface="Arial"/>
                <a:cs typeface="Arial"/>
              </a:rPr>
              <a:t>кодификатору):</a:t>
            </a:r>
            <a:r>
              <a:rPr sz="1400" spc="-15" dirty="0">
                <a:latin typeface="Microsoft Sans Serif"/>
                <a:cs typeface="Microsoft Sans Serif"/>
              </a:rPr>
              <a:t>.</a:t>
            </a:r>
            <a:r>
              <a:rPr sz="1400" spc="80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2.2,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2.7,</a:t>
            </a:r>
            <a:r>
              <a:rPr sz="1400" spc="-5" dirty="0">
                <a:latin typeface="Microsoft Sans Serif"/>
                <a:cs typeface="Microsoft Sans Serif"/>
              </a:rPr>
              <a:t> </a:t>
            </a:r>
            <a:r>
              <a:rPr sz="1400" dirty="0">
                <a:latin typeface="Microsoft Sans Serif"/>
                <a:cs typeface="Microsoft Sans Serif"/>
              </a:rPr>
              <a:t>3.2.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28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10" y="1385846"/>
            <a:ext cx="3250691" cy="26448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1240" y="865251"/>
            <a:ext cx="5387340" cy="153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610" indent="-169545" algn="just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8224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Прочитайте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текст</a:t>
            </a:r>
            <a:r>
              <a:rPr sz="1200" spc="-10" dirty="0">
                <a:latin typeface="Microsoft Sans Serif"/>
                <a:cs typeface="Microsoft Sans Serif"/>
              </a:rPr>
              <a:t> задания.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500"/>
              </a:lnSpc>
              <a:spcBef>
                <a:spcPts val="45"/>
              </a:spcBef>
              <a:buAutoNum type="arabicPeriod"/>
              <a:tabLst>
                <a:tab pos="193040" algn="l"/>
              </a:tabLst>
            </a:pPr>
            <a:r>
              <a:rPr sz="1200" spc="-25" dirty="0">
                <a:latin typeface="Microsoft Sans Serif"/>
                <a:cs typeface="Microsoft Sans Serif"/>
              </a:rPr>
              <a:t>Ознакомьтесь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25" dirty="0">
                <a:latin typeface="Microsoft Sans Serif"/>
                <a:cs typeface="Microsoft Sans Serif"/>
              </a:rPr>
              <a:t>указаниями </a:t>
            </a:r>
            <a:r>
              <a:rPr sz="1200" spc="-75" dirty="0">
                <a:latin typeface="Microsoft Sans Serif"/>
                <a:cs typeface="Microsoft Sans Serif"/>
              </a:rPr>
              <a:t>к </a:t>
            </a:r>
            <a:r>
              <a:rPr sz="1200" spc="-10" dirty="0">
                <a:latin typeface="Microsoft Sans Serif"/>
                <a:cs typeface="Microsoft Sans Serif"/>
              </a:rPr>
              <a:t>оцениванию, </a:t>
            </a:r>
            <a:r>
              <a:rPr sz="1200" spc="-5" dirty="0">
                <a:latin typeface="Microsoft Sans Serif"/>
                <a:cs typeface="Microsoft Sans Serif"/>
              </a:rPr>
              <a:t>обращая </a:t>
            </a:r>
            <a:r>
              <a:rPr sz="1200" spc="-10" dirty="0">
                <a:latin typeface="Microsoft Sans Serif"/>
                <a:cs typeface="Microsoft Sans Serif"/>
              </a:rPr>
              <a:t>внимание </a:t>
            </a:r>
            <a:r>
              <a:rPr sz="1200" spc="-5" dirty="0">
                <a:latin typeface="Microsoft Sans Serif"/>
                <a:cs typeface="Microsoft Sans Serif"/>
              </a:rPr>
              <a:t>на то, </a:t>
            </a:r>
            <a:r>
              <a:rPr sz="1200" spc="-40" dirty="0">
                <a:latin typeface="Microsoft Sans Serif"/>
                <a:cs typeface="Microsoft Sans Serif"/>
              </a:rPr>
              <a:t>за 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какие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сочетания</a:t>
            </a:r>
            <a:r>
              <a:rPr sz="1200" spc="-10" dirty="0">
                <a:latin typeface="Microsoft Sans Serif"/>
                <a:cs typeface="Microsoft Sans Serif"/>
              </a:rPr>
              <a:t> элементов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-15" dirty="0">
                <a:latin typeface="Microsoft Sans Serif"/>
                <a:cs typeface="Microsoft Sans Serif"/>
              </a:rPr>
              <a:t> ответа,</a:t>
            </a:r>
            <a:r>
              <a:rPr sz="1200" spc="-10" dirty="0">
                <a:latin typeface="Microsoft Sans Serif"/>
                <a:cs typeface="Microsoft Sans Serif"/>
              </a:rPr>
              <a:t> присутствующие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выпускника,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тот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иной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балл.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Оценивать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следует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весь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 выпускника, </a:t>
            </a:r>
            <a:r>
              <a:rPr sz="1200" dirty="0">
                <a:latin typeface="Microsoft Sans Serif"/>
                <a:cs typeface="Microsoft Sans Serif"/>
              </a:rPr>
              <a:t>а </a:t>
            </a:r>
            <a:r>
              <a:rPr sz="1200" spc="-5" dirty="0">
                <a:latin typeface="Microsoft Sans Serif"/>
                <a:cs typeface="Microsoft Sans Serif"/>
              </a:rPr>
              <a:t>не </a:t>
            </a:r>
            <a:r>
              <a:rPr sz="1200" spc="-20" dirty="0">
                <a:latin typeface="Microsoft Sans Serif"/>
                <a:cs typeface="Microsoft Sans Serif"/>
              </a:rPr>
              <a:t>только </a:t>
            </a:r>
            <a:r>
              <a:rPr sz="1200" spc="-10" dirty="0">
                <a:latin typeface="Microsoft Sans Serif"/>
                <a:cs typeface="Microsoft Sans Serif"/>
              </a:rPr>
              <a:t>две </a:t>
            </a:r>
            <a:r>
              <a:rPr sz="1200" spc="-5" dirty="0">
                <a:latin typeface="Microsoft Sans Serif"/>
                <a:cs typeface="Microsoft Sans Serif"/>
              </a:rPr>
              <a:t>(два), </a:t>
            </a:r>
            <a:r>
              <a:rPr sz="1200" spc="-10" dirty="0">
                <a:latin typeface="Microsoft Sans Serif"/>
                <a:cs typeface="Microsoft Sans Serif"/>
              </a:rPr>
              <a:t>причины (довода) </a:t>
            </a:r>
            <a:r>
              <a:rPr sz="1200" spc="-20" dirty="0">
                <a:latin typeface="Microsoft Sans Serif"/>
                <a:cs typeface="Microsoft Sans Serif"/>
              </a:rPr>
              <a:t>указанные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первыми.</a:t>
            </a:r>
            <a:endParaRPr sz="1200">
              <a:latin typeface="Microsoft Sans Serif"/>
              <a:cs typeface="Microsoft Sans Serif"/>
            </a:endParaRPr>
          </a:p>
          <a:p>
            <a:pPr marL="250190" indent="-238125" algn="just">
              <a:lnSpc>
                <a:spcPts val="1430"/>
              </a:lnSpc>
              <a:buAutoNum type="arabicPeriod"/>
              <a:tabLst>
                <a:tab pos="25082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Первый</a:t>
            </a:r>
            <a:r>
              <a:rPr sz="1200" spc="53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5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53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54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может</a:t>
            </a:r>
            <a:r>
              <a:rPr sz="1200" spc="5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spc="5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представлен</a:t>
            </a:r>
            <a:r>
              <a:rPr sz="1200" spc="53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4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</a:t>
            </a:r>
            <a:endParaRPr sz="12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60"/>
              </a:spcBef>
            </a:pPr>
            <a:r>
              <a:rPr sz="1200" spc="-5" dirty="0">
                <a:latin typeface="Microsoft Sans Serif"/>
                <a:cs typeface="Microsoft Sans Serif"/>
              </a:rPr>
              <a:t>вариантах, </a:t>
            </a:r>
            <a:r>
              <a:rPr sz="1200" spc="-15" dirty="0">
                <a:latin typeface="Microsoft Sans Serif"/>
                <a:cs typeface="Microsoft Sans Serif"/>
              </a:rPr>
              <a:t>которые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соединены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«ИЛИ»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1240" y="3337179"/>
            <a:ext cx="5386705" cy="1920239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 algn="just">
              <a:lnSpc>
                <a:spcPct val="104000"/>
              </a:lnSpc>
              <a:spcBef>
                <a:spcPts val="40"/>
              </a:spcBef>
            </a:pPr>
            <a:r>
              <a:rPr sz="1200" spc="-5" dirty="0">
                <a:latin typeface="Microsoft Sans Serif"/>
                <a:cs typeface="Microsoft Sans Serif"/>
              </a:rPr>
              <a:t>Если </a:t>
            </a:r>
            <a:r>
              <a:rPr sz="1200" dirty="0">
                <a:latin typeface="Microsoft Sans Serif"/>
                <a:cs typeface="Microsoft Sans Serif"/>
              </a:rPr>
              <a:t>Вы </a:t>
            </a:r>
            <a:r>
              <a:rPr sz="1200" spc="-5" dirty="0">
                <a:latin typeface="Microsoft Sans Serif"/>
                <a:cs typeface="Microsoft Sans Serif"/>
              </a:rPr>
              <a:t>нашли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ответе </a:t>
            </a:r>
            <a:r>
              <a:rPr sz="1200" spc="-25" dirty="0">
                <a:latin typeface="Microsoft Sans Serif"/>
                <a:cs typeface="Microsoft Sans Serif"/>
              </a:rPr>
              <a:t>экзаменуемого формулировку,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которой </a:t>
            </a:r>
            <a:r>
              <a:rPr sz="1200" spc="-5" dirty="0">
                <a:latin typeface="Microsoft Sans Serif"/>
                <a:cs typeface="Microsoft Sans Serif"/>
              </a:rPr>
              <a:t>дан </a:t>
            </a:r>
            <a:r>
              <a:rPr sz="1200" spc="-10" dirty="0">
                <a:latin typeface="Microsoft Sans Serif"/>
                <a:cs typeface="Microsoft Sans Serif"/>
              </a:rPr>
              <a:t>один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вариантов </a:t>
            </a:r>
            <a:r>
              <a:rPr sz="1200" spc="-20" dirty="0">
                <a:latin typeface="Microsoft Sans Serif"/>
                <a:cs typeface="Microsoft Sans Serif"/>
              </a:rPr>
              <a:t>ответа,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присутствует.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Помните,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отличаться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тех,</a:t>
            </a:r>
            <a:r>
              <a:rPr sz="1200" spc="-10" dirty="0">
                <a:latin typeface="Microsoft Sans Serif"/>
                <a:cs typeface="Microsoft Sans Serif"/>
              </a:rPr>
              <a:t> что</a:t>
            </a:r>
            <a:r>
              <a:rPr sz="1200" spc="-5" dirty="0">
                <a:latin typeface="Microsoft Sans Serif"/>
                <a:cs typeface="Microsoft Sans Serif"/>
              </a:rPr>
              <a:t> даны</a:t>
            </a:r>
            <a:r>
              <a:rPr sz="1200" dirty="0">
                <a:latin typeface="Microsoft Sans Serif"/>
                <a:cs typeface="Microsoft Sans Serif"/>
              </a:rPr>
              <a:t> 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критериях. </a:t>
            </a:r>
            <a:r>
              <a:rPr sz="1200" spc="-10" dirty="0">
                <a:latin typeface="Microsoft Sans Serif"/>
                <a:cs typeface="Microsoft Sans Serif"/>
              </a:rPr>
              <a:t> Например, </a:t>
            </a:r>
            <a:r>
              <a:rPr sz="1200" i="1" spc="-10" dirty="0">
                <a:latin typeface="Arial"/>
                <a:cs typeface="Arial"/>
              </a:rPr>
              <a:t>«Специализация региона </a:t>
            </a:r>
            <a:r>
              <a:rPr sz="1200" i="1" spc="-5" dirty="0">
                <a:latin typeface="Arial"/>
                <a:cs typeface="Arial"/>
              </a:rPr>
              <a:t>на </a:t>
            </a:r>
            <a:r>
              <a:rPr sz="1200" i="1" spc="-10" dirty="0">
                <a:latin typeface="Arial"/>
                <a:cs typeface="Arial"/>
              </a:rPr>
              <a:t>производстве электроэнергии </a:t>
            </a:r>
            <a:r>
              <a:rPr sz="1200" i="1" spc="-5" dirty="0">
                <a:latin typeface="Arial"/>
                <a:cs typeface="Arial"/>
              </a:rPr>
              <a:t>на </a:t>
            </a:r>
            <a:r>
              <a:rPr sz="1200" i="1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ГЭС»</a:t>
            </a:r>
            <a:r>
              <a:rPr sz="1200" i="1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или «Преобладание</a:t>
            </a:r>
            <a:r>
              <a:rPr sz="1200" i="1" spc="-40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гидроэнергетики».</a:t>
            </a:r>
            <a:endParaRPr sz="1200">
              <a:latin typeface="Arial"/>
              <a:cs typeface="Arial"/>
            </a:endParaRPr>
          </a:p>
          <a:p>
            <a:pPr marL="12700" marR="5080" algn="just">
              <a:lnSpc>
                <a:spcPct val="104200"/>
              </a:lnSpc>
            </a:pPr>
            <a:r>
              <a:rPr sz="1200" dirty="0">
                <a:latin typeface="Microsoft Sans Serif"/>
                <a:cs typeface="Microsoft Sans Serif"/>
              </a:rPr>
              <a:t>При </a:t>
            </a:r>
            <a:r>
              <a:rPr sz="1200" spc="-10" dirty="0">
                <a:latin typeface="Microsoft Sans Serif"/>
                <a:cs typeface="Microsoft Sans Serif"/>
              </a:rPr>
              <a:t>упоминании электроэнергии </a:t>
            </a:r>
            <a:r>
              <a:rPr sz="1200" spc="-20" dirty="0">
                <a:latin typeface="Microsoft Sans Serif"/>
                <a:cs typeface="Microsoft Sans Serif"/>
              </a:rPr>
              <a:t>ОБЯЗАТЕЛЬНО</a:t>
            </a:r>
            <a:r>
              <a:rPr sz="1200" spc="-15" dirty="0">
                <a:latin typeface="Microsoft Sans Serif"/>
                <a:cs typeface="Microsoft Sans Serif"/>
              </a:rPr>
              <a:t> должно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 </a:t>
            </a:r>
            <a:r>
              <a:rPr sz="1200" spc="-25" dirty="0">
                <a:latin typeface="Microsoft Sans Serif"/>
                <a:cs typeface="Microsoft Sans Serif"/>
              </a:rPr>
              <a:t>сказано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о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ее </a:t>
            </a:r>
            <a:r>
              <a:rPr sz="1200" spc="-10" dirty="0">
                <a:latin typeface="Microsoft Sans Serif"/>
                <a:cs typeface="Microsoft Sans Serif"/>
              </a:rPr>
              <a:t>дешевизне.</a:t>
            </a:r>
            <a:endParaRPr sz="12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ts val="1500"/>
              </a:lnSpc>
              <a:spcBef>
                <a:spcPts val="50"/>
              </a:spcBef>
            </a:pPr>
            <a:r>
              <a:rPr sz="1200" spc="-15" dirty="0">
                <a:latin typeface="Microsoft Sans Serif"/>
                <a:cs typeface="Microsoft Sans Serif"/>
              </a:rPr>
              <a:t>Элемент считается </a:t>
            </a:r>
            <a:r>
              <a:rPr sz="1200" spc="-10" dirty="0">
                <a:latin typeface="Microsoft Sans Serif"/>
                <a:cs typeface="Microsoft Sans Serif"/>
              </a:rPr>
              <a:t>выполненным, </a:t>
            </a:r>
            <a:r>
              <a:rPr sz="1200" dirty="0">
                <a:latin typeface="Microsoft Sans Serif"/>
                <a:cs typeface="Microsoft Sans Serif"/>
              </a:rPr>
              <a:t>если </a:t>
            </a:r>
            <a:r>
              <a:rPr sz="1200" spc="-10" dirty="0">
                <a:latin typeface="Microsoft Sans Serif"/>
                <a:cs typeface="Microsoft Sans Serif"/>
              </a:rPr>
              <a:t>дана одна </a:t>
            </a:r>
            <a:r>
              <a:rPr sz="1200" spc="-5" dirty="0">
                <a:latin typeface="Microsoft Sans Serif"/>
                <a:cs typeface="Microsoft Sans Serif"/>
              </a:rPr>
              <a:t>(любая) </a:t>
            </a:r>
            <a:r>
              <a:rPr sz="1200" spc="-30" dirty="0">
                <a:latin typeface="Microsoft Sans Serif"/>
                <a:cs typeface="Microsoft Sans Serif"/>
              </a:rPr>
              <a:t>из </a:t>
            </a:r>
            <a:r>
              <a:rPr sz="1200" spc="-20" dirty="0">
                <a:latin typeface="Microsoft Sans Serif"/>
                <a:cs typeface="Microsoft Sans Serif"/>
              </a:rPr>
              <a:t>указанных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формулировок.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Если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они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засчитываются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один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элемент.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090987" y="2382837"/>
            <a:ext cx="4438650" cy="904875"/>
            <a:chOff x="4090987" y="2382837"/>
            <a:chExt cx="4438650" cy="90487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57662" y="2392362"/>
              <a:ext cx="4362449" cy="885824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095750" y="2387600"/>
              <a:ext cx="4429125" cy="895350"/>
            </a:xfrm>
            <a:custGeom>
              <a:avLst/>
              <a:gdLst/>
              <a:ahLst/>
              <a:cxnLst/>
              <a:rect l="l" t="t" r="r" b="b"/>
              <a:pathLst>
                <a:path w="4429125" h="895350">
                  <a:moveTo>
                    <a:pt x="0" y="0"/>
                  </a:moveTo>
                  <a:lnTo>
                    <a:pt x="4429125" y="0"/>
                  </a:lnTo>
                  <a:lnTo>
                    <a:pt x="4429125" y="895350"/>
                  </a:lnTo>
                  <a:lnTo>
                    <a:pt x="0" y="89535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28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10" y="1385846"/>
            <a:ext cx="3250691" cy="26448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1240" y="865251"/>
            <a:ext cx="5386070" cy="1920239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3299"/>
              </a:lnSpc>
              <a:spcBef>
                <a:spcPts val="50"/>
              </a:spcBef>
            </a:pPr>
            <a:r>
              <a:rPr sz="1200" dirty="0">
                <a:latin typeface="Microsoft Sans Serif"/>
                <a:cs typeface="Microsoft Sans Serif"/>
              </a:rPr>
              <a:t>4.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Второй</a:t>
            </a:r>
            <a:r>
              <a:rPr sz="1200" spc="-10" dirty="0">
                <a:latin typeface="Microsoft Sans Serif"/>
                <a:cs typeface="Microsoft Sans Serif"/>
              </a:rPr>
              <a:t> 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может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представлен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вариантах, </a:t>
            </a:r>
            <a:r>
              <a:rPr sz="1200" spc="-15" dirty="0">
                <a:latin typeface="Microsoft Sans Serif"/>
                <a:cs typeface="Microsoft Sans Serif"/>
              </a:rPr>
              <a:t>которые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соединены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«ИЛИ»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13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04000"/>
              </a:lnSpc>
            </a:pPr>
            <a:r>
              <a:rPr sz="1200" spc="-5" dirty="0">
                <a:latin typeface="Microsoft Sans Serif"/>
                <a:cs typeface="Microsoft Sans Serif"/>
              </a:rPr>
              <a:t>Если </a:t>
            </a:r>
            <a:r>
              <a:rPr sz="1200" dirty="0">
                <a:latin typeface="Microsoft Sans Serif"/>
                <a:cs typeface="Microsoft Sans Serif"/>
              </a:rPr>
              <a:t>Вы </a:t>
            </a:r>
            <a:r>
              <a:rPr sz="1200" spc="-5" dirty="0">
                <a:latin typeface="Microsoft Sans Serif"/>
                <a:cs typeface="Microsoft Sans Serif"/>
              </a:rPr>
              <a:t>нашли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ответе </a:t>
            </a:r>
            <a:r>
              <a:rPr sz="1200" spc="-25" dirty="0">
                <a:latin typeface="Microsoft Sans Serif"/>
                <a:cs typeface="Microsoft Sans Serif"/>
              </a:rPr>
              <a:t>экзаменуемого формулировку,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которой </a:t>
            </a:r>
            <a:r>
              <a:rPr sz="1200" spc="-5" dirty="0">
                <a:latin typeface="Microsoft Sans Serif"/>
                <a:cs typeface="Microsoft Sans Serif"/>
              </a:rPr>
              <a:t>дан </a:t>
            </a:r>
            <a:r>
              <a:rPr sz="1200" spc="-10" dirty="0">
                <a:latin typeface="Microsoft Sans Serif"/>
                <a:cs typeface="Microsoft Sans Serif"/>
              </a:rPr>
              <a:t>один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вариантов </a:t>
            </a:r>
            <a:r>
              <a:rPr sz="1200" spc="-20" dirty="0">
                <a:latin typeface="Microsoft Sans Serif"/>
                <a:cs typeface="Microsoft Sans Serif"/>
              </a:rPr>
              <a:t>ответа,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присутствует.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Помните,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отличаться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тех,</a:t>
            </a:r>
            <a:r>
              <a:rPr sz="1200" spc="-10" dirty="0">
                <a:latin typeface="Microsoft Sans Serif"/>
                <a:cs typeface="Microsoft Sans Serif"/>
              </a:rPr>
              <a:t> что</a:t>
            </a:r>
            <a:r>
              <a:rPr sz="1200" spc="-5" dirty="0">
                <a:latin typeface="Microsoft Sans Serif"/>
                <a:cs typeface="Microsoft Sans Serif"/>
              </a:rPr>
              <a:t> даны</a:t>
            </a:r>
            <a:r>
              <a:rPr sz="1200" dirty="0">
                <a:latin typeface="Microsoft Sans Serif"/>
                <a:cs typeface="Microsoft Sans Serif"/>
              </a:rPr>
              <a:t> 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критериях. </a:t>
            </a:r>
            <a:r>
              <a:rPr sz="1200" spc="-10" dirty="0">
                <a:latin typeface="Microsoft Sans Serif"/>
                <a:cs typeface="Microsoft Sans Serif"/>
              </a:rPr>
              <a:t> Например,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i="1" spc="-10" dirty="0">
                <a:latin typeface="Arial"/>
                <a:cs typeface="Arial"/>
              </a:rPr>
              <a:t>«Наличие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рек»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или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«Большое</a:t>
            </a:r>
            <a:r>
              <a:rPr sz="1200" i="1" spc="310" dirty="0">
                <a:latin typeface="Arial"/>
                <a:cs typeface="Arial"/>
              </a:rPr>
              <a:t> </a:t>
            </a:r>
            <a:r>
              <a:rPr sz="1200" i="1" spc="-15" dirty="0">
                <a:latin typeface="Arial"/>
                <a:cs typeface="Arial"/>
              </a:rPr>
              <a:t>количество</a:t>
            </a:r>
            <a:r>
              <a:rPr sz="1200" i="1" spc="30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поверхностных </a:t>
            </a:r>
            <a:r>
              <a:rPr sz="1200" i="1" spc="-5" dirty="0">
                <a:latin typeface="Arial"/>
                <a:cs typeface="Arial"/>
              </a:rPr>
              <a:t> </a:t>
            </a:r>
            <a:r>
              <a:rPr sz="1200" i="1" spc="-10" dirty="0">
                <a:latin typeface="Arial"/>
                <a:cs typeface="Arial"/>
              </a:rPr>
              <a:t>вод».</a:t>
            </a:r>
            <a:endParaRPr sz="12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60"/>
              </a:spcBef>
            </a:pPr>
            <a:r>
              <a:rPr sz="1200" spc="-15" dirty="0">
                <a:latin typeface="Microsoft Sans Serif"/>
                <a:cs typeface="Microsoft Sans Serif"/>
              </a:rPr>
              <a:t>Элемент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считается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выполненным,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дана</a:t>
            </a:r>
            <a:r>
              <a:rPr sz="1200" spc="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одна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(любая)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указанных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67268" y="2767202"/>
            <a:ext cx="5873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0040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о	о</a:t>
            </a:r>
            <a:r>
              <a:rPr sz="1200" spc="-10" dirty="0">
                <a:latin typeface="Microsoft Sans Serif"/>
                <a:cs typeface="Microsoft Sans Serif"/>
              </a:rPr>
              <a:t>ни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1240" y="2767202"/>
            <a:ext cx="4718685" cy="115951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6515">
              <a:lnSpc>
                <a:spcPct val="103299"/>
              </a:lnSpc>
              <a:spcBef>
                <a:spcPts val="50"/>
              </a:spcBef>
              <a:tabLst>
                <a:tab pos="883919" algn="l"/>
                <a:tab pos="2127885" algn="l"/>
                <a:tab pos="2632075" algn="l"/>
                <a:tab pos="3153410" algn="l"/>
                <a:tab pos="3562985" algn="l"/>
              </a:tabLst>
            </a:pPr>
            <a:r>
              <a:rPr sz="1200" spc="-75" dirty="0">
                <a:latin typeface="Microsoft Sans Serif"/>
                <a:cs typeface="Microsoft Sans Serif"/>
              </a:rPr>
              <a:t>кр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30" dirty="0">
                <a:latin typeface="Microsoft Sans Serif"/>
                <a:cs typeface="Microsoft Sans Serif"/>
              </a:rPr>
              <a:t>т</a:t>
            </a:r>
            <a:r>
              <a:rPr sz="1200" spc="-10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р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я</a:t>
            </a:r>
            <a:r>
              <a:rPr sz="1200" dirty="0">
                <a:latin typeface="Microsoft Sans Serif"/>
                <a:cs typeface="Microsoft Sans Serif"/>
              </a:rPr>
              <a:t>х	</a:t>
            </a:r>
            <a:r>
              <a:rPr sz="1200" spc="-10" dirty="0">
                <a:latin typeface="Microsoft Sans Serif"/>
                <a:cs typeface="Microsoft Sans Serif"/>
              </a:rPr>
              <a:t>фор</a:t>
            </a:r>
            <a:r>
              <a:rPr sz="1200" spc="-5" dirty="0">
                <a:latin typeface="Microsoft Sans Serif"/>
                <a:cs typeface="Microsoft Sans Serif"/>
              </a:rPr>
              <a:t>м</a:t>
            </a:r>
            <a:r>
              <a:rPr sz="1200" spc="-40" dirty="0">
                <a:latin typeface="Microsoft Sans Serif"/>
                <a:cs typeface="Microsoft Sans Serif"/>
              </a:rPr>
              <a:t>у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о</a:t>
            </a:r>
            <a:r>
              <a:rPr sz="1200" spc="-75" dirty="0">
                <a:latin typeface="Microsoft Sans Serif"/>
                <a:cs typeface="Microsoft Sans Serif"/>
              </a:rPr>
              <a:t>к</a:t>
            </a:r>
            <a:r>
              <a:rPr sz="1200" dirty="0">
                <a:latin typeface="Microsoft Sans Serif"/>
                <a:cs typeface="Microsoft Sans Serif"/>
              </a:rPr>
              <a:t>.	</a:t>
            </a:r>
            <a:r>
              <a:rPr sz="1200" spc="-10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5" dirty="0">
                <a:latin typeface="Microsoft Sans Serif"/>
                <a:cs typeface="Microsoft Sans Serif"/>
              </a:rPr>
              <a:t>д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ы	о</a:t>
            </a:r>
            <a:r>
              <a:rPr sz="1200" spc="-25" dirty="0">
                <a:latin typeface="Microsoft Sans Serif"/>
                <a:cs typeface="Microsoft Sans Serif"/>
              </a:rPr>
              <a:t>б</a:t>
            </a:r>
            <a:r>
              <a:rPr sz="1200" spc="-5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фо</a:t>
            </a:r>
            <a:r>
              <a:rPr sz="1200" spc="-15" dirty="0">
                <a:latin typeface="Microsoft Sans Serif"/>
                <a:cs typeface="Microsoft Sans Serif"/>
              </a:rPr>
              <a:t>р</a:t>
            </a:r>
            <a:r>
              <a:rPr sz="1200" spc="-10" dirty="0">
                <a:latin typeface="Microsoft Sans Serif"/>
                <a:cs typeface="Microsoft Sans Serif"/>
              </a:rPr>
              <a:t>м</a:t>
            </a:r>
            <a:r>
              <a:rPr sz="1200" spc="-40" dirty="0">
                <a:latin typeface="Microsoft Sans Serif"/>
                <a:cs typeface="Microsoft Sans Serif"/>
              </a:rPr>
              <a:t>у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ро</a:t>
            </a:r>
            <a:r>
              <a:rPr sz="1200" spc="-5" dirty="0">
                <a:latin typeface="Microsoft Sans Serif"/>
                <a:cs typeface="Microsoft Sans Serif"/>
              </a:rPr>
              <a:t>в</a:t>
            </a:r>
            <a:r>
              <a:rPr sz="1200" spc="-85" dirty="0">
                <a:latin typeface="Microsoft Sans Serif"/>
                <a:cs typeface="Microsoft Sans Serif"/>
              </a:rPr>
              <a:t>к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,  </a:t>
            </a:r>
            <a:r>
              <a:rPr sz="1200" spc="-10" dirty="0">
                <a:latin typeface="Microsoft Sans Serif"/>
                <a:cs typeface="Microsoft Sans Serif"/>
              </a:rPr>
              <a:t>засчитываются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один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элемент.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1200" dirty="0">
                <a:latin typeface="Microsoft Sans Serif"/>
                <a:cs typeface="Microsoft Sans Serif"/>
              </a:rPr>
              <a:t>5. </a:t>
            </a:r>
            <a:r>
              <a:rPr sz="1200" spc="-15" dirty="0">
                <a:latin typeface="Microsoft Sans Serif"/>
                <a:cs typeface="Microsoft Sans Serif"/>
              </a:rPr>
              <a:t>Выставьте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балл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проверенное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задание.</a:t>
            </a:r>
            <a:endParaRPr sz="1200">
              <a:latin typeface="Microsoft Sans Serif"/>
              <a:cs typeface="Microsoft Sans Serif"/>
            </a:endParaRPr>
          </a:p>
          <a:p>
            <a:pPr marL="184785" marR="5080" indent="-172720">
              <a:lnSpc>
                <a:spcPct val="104200"/>
              </a:lnSpc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2</a:t>
            </a:r>
            <a:r>
              <a:rPr sz="1200" b="1" spc="229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балла</a:t>
            </a:r>
            <a:r>
              <a:rPr sz="1200" b="1" spc="229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выставляется,</a:t>
            </a:r>
            <a:r>
              <a:rPr sz="1200" spc="26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26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ОБА</a:t>
            </a:r>
            <a:r>
              <a:rPr sz="1200" spc="26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ответа.</a:t>
            </a:r>
            <a:endParaRPr sz="1200">
              <a:latin typeface="Microsoft Sans Serif"/>
              <a:cs typeface="Microsoft Sans Serif"/>
            </a:endParaRPr>
          </a:p>
          <a:p>
            <a:pPr marL="184785" indent="-172720">
              <a:lnSpc>
                <a:spcPct val="100000"/>
              </a:lnSpc>
              <a:spcBef>
                <a:spcPts val="6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1</a:t>
            </a:r>
            <a:r>
              <a:rPr sz="1200" b="1" spc="6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</a:t>
            </a:r>
            <a:r>
              <a:rPr sz="1200" b="1" spc="640" dirty="0">
                <a:latin typeface="Arial"/>
                <a:cs typeface="Arial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выставляется,</a:t>
            </a:r>
            <a:r>
              <a:rPr sz="1200" spc="65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  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присутствует</a:t>
            </a:r>
            <a:r>
              <a:rPr sz="1200" spc="635" dirty="0">
                <a:latin typeface="Microsoft Sans Serif"/>
                <a:cs typeface="Microsoft Sans Serif"/>
              </a:rPr>
              <a:t> </a:t>
            </a:r>
            <a:r>
              <a:rPr sz="1200" spc="-40" dirty="0">
                <a:latin typeface="Microsoft Sans Serif"/>
                <a:cs typeface="Microsoft Sans Serif"/>
              </a:rPr>
              <a:t>ОДИН</a:t>
            </a:r>
            <a:r>
              <a:rPr sz="1200" spc="63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ЛЮБОЙ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377935" y="3337179"/>
            <a:ext cx="5784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е</a:t>
            </a:r>
            <a:r>
              <a:rPr sz="1200" spc="-5" dirty="0">
                <a:latin typeface="Microsoft Sans Serif"/>
                <a:cs typeface="Microsoft Sans Serif"/>
              </a:rPr>
              <a:t>р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spc="-15" dirty="0">
                <a:latin typeface="Microsoft Sans Serif"/>
                <a:cs typeface="Microsoft Sans Serif"/>
              </a:rPr>
              <a:t>о</a:t>
            </a:r>
            <a:r>
              <a:rPr sz="1200" spc="-55" dirty="0">
                <a:latin typeface="Microsoft Sans Serif"/>
                <a:cs typeface="Microsoft Sans Serif"/>
              </a:rPr>
              <a:t>г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41359" y="3718179"/>
            <a:ext cx="6165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5" dirty="0">
                <a:latin typeface="Microsoft Sans Serif"/>
                <a:cs typeface="Microsoft Sans Serif"/>
              </a:rPr>
              <a:t>э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15" dirty="0">
                <a:latin typeface="Microsoft Sans Serif"/>
                <a:cs typeface="Microsoft Sans Serif"/>
              </a:rPr>
              <a:t>е</a:t>
            </a:r>
            <a:r>
              <a:rPr sz="1200" spc="-30" dirty="0">
                <a:latin typeface="Microsoft Sans Serif"/>
                <a:cs typeface="Microsoft Sans Serif"/>
              </a:rPr>
              <a:t>м</a:t>
            </a:r>
            <a:r>
              <a:rPr sz="1200" spc="-5" dirty="0">
                <a:latin typeface="Microsoft Sans Serif"/>
                <a:cs typeface="Microsoft Sans Serif"/>
              </a:rPr>
              <a:t>е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т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71240" y="3907154"/>
            <a:ext cx="5387340" cy="154051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84785" marR="5080">
              <a:lnSpc>
                <a:spcPct val="104200"/>
              </a:lnSpc>
              <a:spcBef>
                <a:spcPts val="40"/>
              </a:spcBef>
            </a:pP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ИЛИ</a:t>
            </a:r>
            <a:r>
              <a:rPr sz="1200" spc="19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ОБА</a:t>
            </a:r>
            <a:r>
              <a:rPr sz="1200" spc="2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элемента</a:t>
            </a:r>
            <a:r>
              <a:rPr sz="1200" spc="2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ответа,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но</a:t>
            </a:r>
            <a:r>
              <a:rPr sz="1200" spc="2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3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нем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есть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ГЕОГРАФИЧЕСКАЯ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ОШИБКА.</a:t>
            </a:r>
            <a:endParaRPr sz="1200">
              <a:latin typeface="Microsoft Sans Serif"/>
              <a:cs typeface="Microsoft Sans Serif"/>
            </a:endParaRPr>
          </a:p>
          <a:p>
            <a:pPr marL="184785" indent="-172720" algn="just">
              <a:lnSpc>
                <a:spcPct val="100000"/>
              </a:lnSpc>
              <a:spcBef>
                <a:spcPts val="6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0 баллов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всех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остальных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случаях.</a:t>
            </a:r>
            <a:endParaRPr sz="12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04000"/>
              </a:lnSpc>
            </a:pPr>
            <a:r>
              <a:rPr sz="1200" b="1" spc="-5" dirty="0">
                <a:latin typeface="Arial"/>
                <a:cs typeface="Arial"/>
              </a:rPr>
              <a:t>ПРИМЕЧАНИЕ: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если</a:t>
            </a:r>
            <a:r>
              <a:rPr sz="1200" dirty="0">
                <a:latin typeface="Microsoft Sans Serif"/>
                <a:cs typeface="Microsoft Sans Serif"/>
              </a:rPr>
              <a:t> 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выпускника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задание</a:t>
            </a:r>
            <a:r>
              <a:rPr sz="1200" spc="29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наряду</a:t>
            </a:r>
            <a:r>
              <a:rPr sz="1200" spc="30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элементами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содержания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географические </a:t>
            </a:r>
            <a:r>
              <a:rPr sz="1200" spc="-15" dirty="0">
                <a:latin typeface="Microsoft Sans Serif"/>
                <a:cs typeface="Microsoft Sans Serif"/>
              </a:rPr>
              <a:t> ошибки,</a:t>
            </a:r>
            <a:r>
              <a:rPr sz="1200" spc="-10" dirty="0">
                <a:latin typeface="Microsoft Sans Serif"/>
                <a:cs typeface="Microsoft Sans Serif"/>
              </a:rPr>
              <a:t> относящиеся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75" dirty="0">
                <a:latin typeface="Microsoft Sans Serif"/>
                <a:cs typeface="Microsoft Sans Serif"/>
              </a:rPr>
              <a:t>к</a:t>
            </a:r>
            <a:r>
              <a:rPr sz="1200" spc="-7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проверяемым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данным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заданиях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умениям,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то 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максимальный</a:t>
            </a:r>
            <a:r>
              <a:rPr sz="1200" spc="10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балл</a:t>
            </a:r>
            <a:r>
              <a:rPr sz="1200" spc="1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(2)</a:t>
            </a:r>
            <a:r>
              <a:rPr sz="1200" spc="10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за</a:t>
            </a:r>
            <a:r>
              <a:rPr sz="1200" spc="1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такой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</a:t>
            </a:r>
            <a:r>
              <a:rPr sz="1200" spc="10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не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spc="1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(снижается</a:t>
            </a:r>
            <a:r>
              <a:rPr sz="1200" spc="10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2</a:t>
            </a:r>
            <a:r>
              <a:rPr sz="1200" spc="1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до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балла).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986212" y="1282700"/>
            <a:ext cx="4438650" cy="342900"/>
            <a:chOff x="3986212" y="1282700"/>
            <a:chExt cx="4438650" cy="342900"/>
          </a:xfrm>
        </p:grpSpPr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062412" y="1292225"/>
              <a:ext cx="4352924" cy="32384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990975" y="1287462"/>
              <a:ext cx="4429125" cy="333375"/>
            </a:xfrm>
            <a:custGeom>
              <a:avLst/>
              <a:gdLst/>
              <a:ahLst/>
              <a:cxnLst/>
              <a:rect l="l" t="t" r="r" b="b"/>
              <a:pathLst>
                <a:path w="4429125" h="333375">
                  <a:moveTo>
                    <a:pt x="0" y="0"/>
                  </a:moveTo>
                  <a:lnTo>
                    <a:pt x="4429125" y="0"/>
                  </a:lnTo>
                  <a:lnTo>
                    <a:pt x="4429125" y="333375"/>
                  </a:lnTo>
                  <a:lnTo>
                    <a:pt x="0" y="3333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28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10" y="1385846"/>
            <a:ext cx="3250691" cy="2644816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698875" y="2271712"/>
            <a:ext cx="5288280" cy="1075055"/>
            <a:chOff x="3698875" y="2271712"/>
            <a:chExt cx="5288280" cy="107505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76532" y="2281237"/>
              <a:ext cx="5200779" cy="105568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703637" y="2276475"/>
              <a:ext cx="5278755" cy="1065530"/>
            </a:xfrm>
            <a:custGeom>
              <a:avLst/>
              <a:gdLst/>
              <a:ahLst/>
              <a:cxnLst/>
              <a:rect l="l" t="t" r="r" b="b"/>
              <a:pathLst>
                <a:path w="5278755" h="1065529">
                  <a:moveTo>
                    <a:pt x="0" y="0"/>
                  </a:moveTo>
                  <a:lnTo>
                    <a:pt x="5278437" y="0"/>
                  </a:lnTo>
                  <a:lnTo>
                    <a:pt x="5278437" y="1065212"/>
                  </a:lnTo>
                  <a:lnTo>
                    <a:pt x="0" y="10652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714115" y="3442208"/>
            <a:ext cx="5256530" cy="1066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13700"/>
              </a:lnSpc>
              <a:spcBef>
                <a:spcPts val="95"/>
              </a:spcBef>
            </a:pPr>
            <a:r>
              <a:rPr sz="1200" b="1" spc="-15" dirty="0">
                <a:latin typeface="Arial"/>
                <a:cs typeface="Arial"/>
              </a:rPr>
              <a:t>Элемент</a:t>
            </a:r>
            <a:r>
              <a:rPr sz="1200" b="1" spc="-10" dirty="0">
                <a:latin typeface="Arial"/>
                <a:cs typeface="Arial"/>
              </a:rPr>
              <a:t> верного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ответа</a:t>
            </a:r>
            <a:r>
              <a:rPr sz="1200" b="1" spc="-10" dirty="0">
                <a:latin typeface="Arial"/>
                <a:cs typeface="Arial"/>
              </a:rPr>
              <a:t> присутствует</a:t>
            </a:r>
            <a:r>
              <a:rPr sz="1200" spc="-10" dirty="0">
                <a:latin typeface="Microsoft Sans Serif"/>
                <a:cs typeface="Microsoft Sans Serif"/>
              </a:rPr>
              <a:t>.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Экзаменуемый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указал</a:t>
            </a:r>
            <a:r>
              <a:rPr sz="1200" spc="-15" dirty="0">
                <a:latin typeface="Microsoft Sans Serif"/>
                <a:cs typeface="Microsoft Sans Serif"/>
              </a:rPr>
              <a:t> обе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возможные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(упоминание</a:t>
            </a:r>
            <a:r>
              <a:rPr sz="1200" spc="-5" dirty="0">
                <a:latin typeface="Microsoft Sans Serif"/>
                <a:cs typeface="Microsoft Sans Serif"/>
              </a:rPr>
              <a:t> дешевой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энергии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гидроэнергии,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соответствует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производству</a:t>
            </a:r>
            <a:r>
              <a:rPr sz="1200" spc="-5" dirty="0">
                <a:latin typeface="Microsoft Sans Serif"/>
                <a:cs typeface="Microsoft Sans Serif"/>
              </a:rPr>
              <a:t> на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ГЭС).</a:t>
            </a:r>
            <a:endParaRPr sz="1200">
              <a:latin typeface="Microsoft Sans Serif"/>
              <a:cs typeface="Microsoft Sans Serif"/>
            </a:endParaRPr>
          </a:p>
          <a:p>
            <a:pPr marL="12700" marR="6985" algn="just">
              <a:lnSpc>
                <a:spcPct val="114199"/>
              </a:lnSpc>
            </a:pPr>
            <a:r>
              <a:rPr sz="1200" dirty="0">
                <a:latin typeface="Microsoft Sans Serif"/>
                <a:cs typeface="Microsoft Sans Serif"/>
              </a:rPr>
              <a:t>При </a:t>
            </a:r>
            <a:r>
              <a:rPr sz="1200" spc="-10" dirty="0">
                <a:latin typeface="Microsoft Sans Serif"/>
                <a:cs typeface="Microsoft Sans Serif"/>
              </a:rPr>
              <a:t>рассмотрении элемента </a:t>
            </a:r>
            <a:r>
              <a:rPr sz="1200" spc="-15" dirty="0">
                <a:latin typeface="Microsoft Sans Serif"/>
                <a:cs typeface="Microsoft Sans Serif"/>
              </a:rPr>
              <a:t>верного </a:t>
            </a:r>
            <a:r>
              <a:rPr sz="1200" spc="-20" dirty="0">
                <a:latin typeface="Microsoft Sans Serif"/>
                <a:cs typeface="Microsoft Sans Serif"/>
              </a:rPr>
              <a:t>ответа </a:t>
            </a:r>
            <a:r>
              <a:rPr sz="1200" spc="-25" dirty="0">
                <a:latin typeface="Microsoft Sans Serif"/>
                <a:cs typeface="Microsoft Sans Serif"/>
              </a:rPr>
              <a:t>можно </a:t>
            </a:r>
            <a:r>
              <a:rPr sz="1200" spc="-10" dirty="0">
                <a:latin typeface="Microsoft Sans Serif"/>
                <a:cs typeface="Microsoft Sans Serif"/>
              </a:rPr>
              <a:t>брать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35" dirty="0">
                <a:latin typeface="Microsoft Sans Serif"/>
                <a:cs typeface="Microsoft Sans Serif"/>
              </a:rPr>
              <a:t>зачет </a:t>
            </a:r>
            <a:r>
              <a:rPr sz="1200" spc="-5" dirty="0">
                <a:latin typeface="Microsoft Sans Serif"/>
                <a:cs typeface="Microsoft Sans Serif"/>
              </a:rPr>
              <a:t>любую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представленных </a:t>
            </a:r>
            <a:r>
              <a:rPr sz="1200" spc="-15" dirty="0">
                <a:latin typeface="Microsoft Sans Serif"/>
                <a:cs typeface="Microsoft Sans Serif"/>
              </a:rPr>
              <a:t>формулировок.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787140" y="1274317"/>
            <a:ext cx="445516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763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Segoe Script"/>
                <a:cs typeface="Segoe Script"/>
              </a:rPr>
              <a:t>№28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1.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Обеспеченность</a:t>
            </a:r>
            <a:r>
              <a:rPr sz="1600" spc="2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дешевой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гидроэнергией.</a:t>
            </a:r>
            <a:endParaRPr sz="1600">
              <a:latin typeface="Segoe Script"/>
              <a:cs typeface="Segoe Script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Segoe Script"/>
                <a:cs typeface="Segoe Script"/>
              </a:rPr>
              <a:t>2.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Обеспеченность</a:t>
            </a:r>
            <a:r>
              <a:rPr sz="1600" spc="4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водными</a:t>
            </a:r>
            <a:r>
              <a:rPr sz="1600" spc="5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ресурсами.</a:t>
            </a:r>
            <a:endParaRPr sz="1600">
              <a:latin typeface="Segoe Script"/>
              <a:cs typeface="Segoe Scrip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28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10" y="1385846"/>
            <a:ext cx="3250691" cy="264481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98252" y="3543808"/>
            <a:ext cx="5111750" cy="44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200" b="1" spc="-15" dirty="0">
                <a:latin typeface="Arial"/>
                <a:cs typeface="Arial"/>
              </a:rPr>
              <a:t>Элемент</a:t>
            </a:r>
            <a:r>
              <a:rPr sz="1200" b="1" spc="18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верного</a:t>
            </a:r>
            <a:r>
              <a:rPr sz="1200" b="1" spc="20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ответа</a:t>
            </a:r>
            <a:r>
              <a:rPr sz="1200" b="1" spc="204" dirty="0">
                <a:latin typeface="Arial"/>
                <a:cs typeface="Arial"/>
              </a:rPr>
              <a:t> </a:t>
            </a:r>
            <a:r>
              <a:rPr sz="1200" b="1" spc="-15" dirty="0">
                <a:latin typeface="Arial"/>
                <a:cs typeface="Arial"/>
              </a:rPr>
              <a:t>присутствует</a:t>
            </a:r>
            <a:r>
              <a:rPr sz="1200" spc="-15" dirty="0">
                <a:latin typeface="Microsoft Sans Serif"/>
                <a:cs typeface="Microsoft Sans Serif"/>
              </a:rPr>
              <a:t>.</a:t>
            </a:r>
            <a:r>
              <a:rPr sz="1200" spc="24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Экзаменуемый</a:t>
            </a:r>
            <a:r>
              <a:rPr sz="1200" spc="2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указал</a:t>
            </a:r>
            <a:r>
              <a:rPr sz="1200" spc="2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один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возможных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вариантов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54425" y="2776537"/>
            <a:ext cx="5288280" cy="406400"/>
            <a:chOff x="3654425" y="2776537"/>
            <a:chExt cx="5288280" cy="40640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43437" y="2786063"/>
              <a:ext cx="5189424" cy="38734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59187" y="2781300"/>
              <a:ext cx="5278755" cy="396875"/>
            </a:xfrm>
            <a:custGeom>
              <a:avLst/>
              <a:gdLst/>
              <a:ahLst/>
              <a:cxnLst/>
              <a:rect l="l" t="t" r="r" b="b"/>
              <a:pathLst>
                <a:path w="5278755" h="396875">
                  <a:moveTo>
                    <a:pt x="0" y="0"/>
                  </a:moveTo>
                  <a:lnTo>
                    <a:pt x="5278437" y="0"/>
                  </a:lnTo>
                  <a:lnTo>
                    <a:pt x="5278437" y="396875"/>
                  </a:lnTo>
                  <a:lnTo>
                    <a:pt x="0" y="3968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695065" y="1342580"/>
            <a:ext cx="520446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Segoe Script"/>
                <a:cs typeface="Segoe Script"/>
              </a:rPr>
              <a:t>Размещению</a:t>
            </a:r>
            <a:r>
              <a:rPr sz="1600" spc="45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химии</a:t>
            </a:r>
            <a:r>
              <a:rPr sz="1600" spc="30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полимеров</a:t>
            </a:r>
            <a:r>
              <a:rPr sz="1600" spc="3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spc="4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районном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центре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Богучаны</a:t>
            </a:r>
            <a:r>
              <a:rPr sz="1600" spc="1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способствуют:</a:t>
            </a:r>
            <a:endParaRPr sz="1600">
              <a:latin typeface="Segoe Script"/>
              <a:cs typeface="Segoe Script"/>
            </a:endParaRPr>
          </a:p>
          <a:p>
            <a:pPr marL="317500" indent="-305435">
              <a:lnSpc>
                <a:spcPct val="100000"/>
              </a:lnSpc>
              <a:buAutoNum type="arabicParenR"/>
              <a:tabLst>
                <a:tab pos="318135" algn="l"/>
              </a:tabLst>
            </a:pPr>
            <a:r>
              <a:rPr sz="1600" spc="-10" dirty="0">
                <a:latin typeface="Segoe Script"/>
                <a:cs typeface="Segoe Script"/>
              </a:rPr>
              <a:t>Обеспеченность</a:t>
            </a:r>
            <a:r>
              <a:rPr sz="1600" spc="3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водными</a:t>
            </a:r>
            <a:r>
              <a:rPr sz="1600" spc="3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ресурсами</a:t>
            </a:r>
            <a:endParaRPr sz="1600">
              <a:latin typeface="Segoe Script"/>
              <a:cs typeface="Segoe Script"/>
            </a:endParaRPr>
          </a:p>
          <a:p>
            <a:pPr marL="317500" indent="-305435">
              <a:lnSpc>
                <a:spcPct val="100000"/>
              </a:lnSpc>
              <a:buAutoNum type="arabicParenR"/>
              <a:tabLst>
                <a:tab pos="318135" algn="l"/>
              </a:tabLst>
            </a:pPr>
            <a:r>
              <a:rPr sz="1600" spc="-10" dirty="0">
                <a:latin typeface="Segoe Script"/>
                <a:cs typeface="Segoe Script"/>
              </a:rPr>
              <a:t>Обеспеченность</a:t>
            </a:r>
            <a:r>
              <a:rPr sz="1600" spc="4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сырьем</a:t>
            </a:r>
            <a:r>
              <a:rPr sz="1600" spc="2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для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производства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14565" y="5371846"/>
            <a:ext cx="16751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0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26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576" y="1176210"/>
            <a:ext cx="3247980" cy="276078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571240" y="860678"/>
            <a:ext cx="5387340" cy="1454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66370" indent="-154305" algn="just">
              <a:lnSpc>
                <a:spcPts val="1280"/>
              </a:lnSpc>
              <a:spcBef>
                <a:spcPts val="105"/>
              </a:spcBef>
              <a:buAutoNum type="arabicPeriod"/>
              <a:tabLst>
                <a:tab pos="167005" algn="l"/>
              </a:tabLst>
            </a:pPr>
            <a:r>
              <a:rPr sz="1100" spc="-5" dirty="0">
                <a:latin typeface="Microsoft Sans Serif"/>
                <a:cs typeface="Microsoft Sans Serif"/>
              </a:rPr>
              <a:t>Прочитайте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текст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задания.</a:t>
            </a:r>
            <a:endParaRPr sz="1100">
              <a:latin typeface="Microsoft Sans Serif"/>
              <a:cs typeface="Microsoft Sans Serif"/>
            </a:endParaRPr>
          </a:p>
          <a:p>
            <a:pPr marL="12700" marR="5715" indent="-635" algn="just">
              <a:lnSpc>
                <a:spcPct val="94100"/>
              </a:lnSpc>
              <a:spcBef>
                <a:spcPts val="35"/>
              </a:spcBef>
              <a:buAutoNum type="arabicPeriod"/>
              <a:tabLst>
                <a:tab pos="177800" algn="l"/>
              </a:tabLst>
            </a:pPr>
            <a:r>
              <a:rPr sz="1100" spc="-15" dirty="0">
                <a:latin typeface="Microsoft Sans Serif"/>
                <a:cs typeface="Microsoft Sans Serif"/>
              </a:rPr>
              <a:t>Ознакомьтесь </a:t>
            </a:r>
            <a:r>
              <a:rPr sz="1100" dirty="0">
                <a:latin typeface="Microsoft Sans Serif"/>
                <a:cs typeface="Microsoft Sans Serif"/>
              </a:rPr>
              <a:t>с </a:t>
            </a:r>
            <a:r>
              <a:rPr sz="1100" spc="-20" dirty="0">
                <a:latin typeface="Microsoft Sans Serif"/>
                <a:cs typeface="Microsoft Sans Serif"/>
              </a:rPr>
              <a:t>указаниями </a:t>
            </a:r>
            <a:r>
              <a:rPr sz="1100" spc="-70" dirty="0">
                <a:latin typeface="Microsoft Sans Serif"/>
                <a:cs typeface="Microsoft Sans Serif"/>
              </a:rPr>
              <a:t>к </a:t>
            </a:r>
            <a:r>
              <a:rPr sz="1100" spc="-5" dirty="0">
                <a:latin typeface="Microsoft Sans Serif"/>
                <a:cs typeface="Microsoft Sans Serif"/>
              </a:rPr>
              <a:t>оцениванию, обращая </a:t>
            </a:r>
            <a:r>
              <a:rPr sz="1100" spc="-10" dirty="0">
                <a:latin typeface="Microsoft Sans Serif"/>
                <a:cs typeface="Microsoft Sans Serif"/>
              </a:rPr>
              <a:t>внимание </a:t>
            </a:r>
            <a:r>
              <a:rPr sz="1100" dirty="0">
                <a:latin typeface="Microsoft Sans Serif"/>
                <a:cs typeface="Microsoft Sans Serif"/>
              </a:rPr>
              <a:t>на </a:t>
            </a:r>
            <a:r>
              <a:rPr sz="1100" spc="-5" dirty="0">
                <a:latin typeface="Microsoft Sans Serif"/>
                <a:cs typeface="Microsoft Sans Serif"/>
              </a:rPr>
              <a:t>то, </a:t>
            </a:r>
            <a:r>
              <a:rPr sz="1100" spc="-25" dirty="0">
                <a:latin typeface="Microsoft Sans Serif"/>
                <a:cs typeface="Microsoft Sans Serif"/>
              </a:rPr>
              <a:t>за </a:t>
            </a:r>
            <a:r>
              <a:rPr sz="1100" spc="-30" dirty="0">
                <a:latin typeface="Microsoft Sans Serif"/>
                <a:cs typeface="Microsoft Sans Serif"/>
              </a:rPr>
              <a:t>какие </a:t>
            </a:r>
            <a:r>
              <a:rPr sz="1100" spc="-2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сочетания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элементов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присутствующие</a:t>
            </a:r>
            <a:r>
              <a:rPr sz="1100" dirty="0">
                <a:latin typeface="Microsoft Sans Serif"/>
                <a:cs typeface="Microsoft Sans Serif"/>
              </a:rPr>
              <a:t> 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ответе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выпускника,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выставляется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тот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или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иной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5" dirty="0">
                <a:latin typeface="Microsoft Sans Serif"/>
                <a:cs typeface="Microsoft Sans Serif"/>
              </a:rPr>
              <a:t>балл.</a:t>
            </a:r>
            <a:endParaRPr sz="1100">
              <a:latin typeface="Microsoft Sans Serif"/>
              <a:cs typeface="Microsoft Sans Serif"/>
            </a:endParaRPr>
          </a:p>
          <a:p>
            <a:pPr marL="12700" indent="-635" algn="just">
              <a:lnSpc>
                <a:spcPts val="1200"/>
              </a:lnSpc>
              <a:buAutoNum type="arabicPeriod"/>
              <a:tabLst>
                <a:tab pos="235585" algn="l"/>
              </a:tabLst>
            </a:pPr>
            <a:r>
              <a:rPr sz="1100" spc="-5" dirty="0">
                <a:latin typeface="Microsoft Sans Serif"/>
                <a:cs typeface="Microsoft Sans Serif"/>
              </a:rPr>
              <a:t>Первый</a:t>
            </a:r>
            <a:r>
              <a:rPr sz="1100" spc="54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spc="54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spc="54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spc="54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представляет</a:t>
            </a:r>
            <a:r>
              <a:rPr sz="1100" spc="54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собой</a:t>
            </a:r>
            <a:r>
              <a:rPr sz="1100" spc="55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название</a:t>
            </a:r>
            <a:r>
              <a:rPr sz="1100" spc="56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страны,</a:t>
            </a:r>
            <a:endParaRPr sz="1100">
              <a:latin typeface="Microsoft Sans Serif"/>
              <a:cs typeface="Microsoft Sans Serif"/>
            </a:endParaRPr>
          </a:p>
          <a:p>
            <a:pPr marL="12700" marR="5080" indent="-635" algn="just">
              <a:lnSpc>
                <a:spcPct val="94000"/>
              </a:lnSpc>
              <a:spcBef>
                <a:spcPts val="40"/>
              </a:spcBef>
            </a:pPr>
            <a:r>
              <a:rPr sz="1100" spc="-15" dirty="0">
                <a:latin typeface="Microsoft Sans Serif"/>
                <a:cs typeface="Microsoft Sans Serif"/>
              </a:rPr>
              <a:t>которая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находится выше</a:t>
            </a:r>
            <a:r>
              <a:rPr sz="1100" dirty="0">
                <a:latin typeface="Microsoft Sans Serif"/>
                <a:cs typeface="Microsoft Sans Serif"/>
              </a:rPr>
              <a:t> в </a:t>
            </a:r>
            <a:r>
              <a:rPr sz="1100" spc="-10" dirty="0">
                <a:latin typeface="Microsoft Sans Serif"/>
                <a:cs typeface="Microsoft Sans Serif"/>
              </a:rPr>
              <a:t>рейтинге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ООН </a:t>
            </a:r>
            <a:r>
              <a:rPr sz="1100" spc="-15" dirty="0">
                <a:latin typeface="Microsoft Sans Serif"/>
                <a:cs typeface="Microsoft Sans Serif"/>
              </a:rPr>
              <a:t>по</a:t>
            </a:r>
            <a:r>
              <a:rPr sz="1100" spc="-10" dirty="0">
                <a:latin typeface="Microsoft Sans Serif"/>
                <a:cs typeface="Microsoft Sans Serif"/>
              </a:rPr>
              <a:t> ИЧР.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Учтите,</a:t>
            </a:r>
            <a:r>
              <a:rPr sz="1100" spc="-5" dirty="0">
                <a:latin typeface="Microsoft Sans Serif"/>
                <a:cs typeface="Microsoft Sans Serif"/>
              </a:rPr>
              <a:t> что </a:t>
            </a:r>
            <a:r>
              <a:rPr sz="1100" spc="-15" dirty="0">
                <a:latin typeface="Microsoft Sans Serif"/>
                <a:cs typeface="Microsoft Sans Serif"/>
              </a:rPr>
              <a:t>формулировка 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может</a:t>
            </a:r>
            <a:r>
              <a:rPr sz="1100" spc="254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представлять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собой,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0" dirty="0">
                <a:latin typeface="Microsoft Sans Serif"/>
                <a:cs typeface="Microsoft Sans Serif"/>
              </a:rPr>
              <a:t>как</a:t>
            </a:r>
            <a:r>
              <a:rPr sz="1100" spc="-4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развернутое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предложение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i="1" spc="-5" dirty="0">
                <a:latin typeface="Arial"/>
                <a:cs typeface="Arial"/>
              </a:rPr>
              <a:t>(Уругвай 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находится </a:t>
            </a:r>
            <a:r>
              <a:rPr sz="1100" i="1" dirty="0">
                <a:latin typeface="Arial"/>
                <a:cs typeface="Arial"/>
              </a:rPr>
              <a:t>выше в </a:t>
            </a:r>
            <a:r>
              <a:rPr sz="1100" i="1" spc="-5" dirty="0">
                <a:latin typeface="Arial"/>
                <a:cs typeface="Arial"/>
              </a:rPr>
              <a:t>рейтинге </a:t>
            </a:r>
            <a:r>
              <a:rPr sz="1100" i="1" dirty="0">
                <a:latin typeface="Arial"/>
                <a:cs typeface="Arial"/>
              </a:rPr>
              <a:t>ООН по </a:t>
            </a:r>
            <a:r>
              <a:rPr sz="1100" i="1" spc="-5" dirty="0">
                <a:latin typeface="Arial"/>
                <a:cs typeface="Arial"/>
              </a:rPr>
              <a:t>ИЧР)</a:t>
            </a:r>
            <a:r>
              <a:rPr sz="1100" spc="-5" dirty="0">
                <a:latin typeface="Microsoft Sans Serif"/>
                <a:cs typeface="Microsoft Sans Serif"/>
              </a:rPr>
              <a:t>, </a:t>
            </a:r>
            <a:r>
              <a:rPr sz="1100" spc="-25" dirty="0">
                <a:latin typeface="Microsoft Sans Serif"/>
                <a:cs typeface="Microsoft Sans Serif"/>
              </a:rPr>
              <a:t>так </a:t>
            </a:r>
            <a:r>
              <a:rPr sz="1100" dirty="0">
                <a:latin typeface="Microsoft Sans Serif"/>
                <a:cs typeface="Microsoft Sans Serif"/>
              </a:rPr>
              <a:t>и </a:t>
            </a:r>
            <a:r>
              <a:rPr sz="1100" spc="-10" dirty="0">
                <a:latin typeface="Microsoft Sans Serif"/>
                <a:cs typeface="Microsoft Sans Serif"/>
              </a:rPr>
              <a:t>односложное </a:t>
            </a:r>
            <a:r>
              <a:rPr sz="1100" i="1" spc="-5" dirty="0">
                <a:latin typeface="Arial"/>
                <a:cs typeface="Arial"/>
              </a:rPr>
              <a:t>(Уругвай)</a:t>
            </a:r>
            <a:r>
              <a:rPr sz="1100" spc="-5" dirty="0">
                <a:latin typeface="Microsoft Sans Serif"/>
                <a:cs typeface="Microsoft Sans Serif"/>
              </a:rPr>
              <a:t>. Оба 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варианта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являются</a:t>
            </a:r>
            <a:r>
              <a:rPr sz="1100" spc="-1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равнозначными</a:t>
            </a:r>
            <a:r>
              <a:rPr sz="1100" spc="5" dirty="0">
                <a:latin typeface="Microsoft Sans Serif"/>
                <a:cs typeface="Microsoft Sans Serif"/>
              </a:rPr>
              <a:t> для</a:t>
            </a:r>
            <a:r>
              <a:rPr sz="1100" spc="-5" dirty="0">
                <a:latin typeface="Microsoft Sans Serif"/>
                <a:cs typeface="Microsoft Sans Serif"/>
              </a:rPr>
              <a:t> оценивания.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1940" y="2909117"/>
            <a:ext cx="5386070" cy="351155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1240"/>
              </a:lnSpc>
              <a:spcBef>
                <a:spcPts val="210"/>
              </a:spcBef>
            </a:pPr>
            <a:r>
              <a:rPr sz="1100" spc="-5" dirty="0">
                <a:latin typeface="Microsoft Sans Serif"/>
                <a:cs typeface="Microsoft Sans Serif"/>
              </a:rPr>
              <a:t>4.</a:t>
            </a:r>
            <a:r>
              <a:rPr sz="1100" spc="2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Второй</a:t>
            </a:r>
            <a:r>
              <a:rPr sz="1100" spc="2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spc="2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spc="2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spc="21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может</a:t>
            </a:r>
            <a:r>
              <a:rPr sz="1100" spc="204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быть</a:t>
            </a:r>
            <a:r>
              <a:rPr sz="1100" spc="2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представлен</a:t>
            </a:r>
            <a:r>
              <a:rPr sz="1100" spc="21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204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двух</a:t>
            </a:r>
            <a:r>
              <a:rPr sz="1100" spc="22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вариантах, </a:t>
            </a:r>
            <a:r>
              <a:rPr sz="1100" spc="-27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которые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даны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 </a:t>
            </a:r>
            <a:r>
              <a:rPr sz="1100" spc="-5" dirty="0">
                <a:latin typeface="Microsoft Sans Serif"/>
                <a:cs typeface="Microsoft Sans Serif"/>
              </a:rPr>
              <a:t>соединены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союзом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b="1" spc="-5" dirty="0">
                <a:latin typeface="Arial"/>
                <a:cs typeface="Arial"/>
              </a:rPr>
              <a:t>«ИЛИ»</a:t>
            </a:r>
            <a:r>
              <a:rPr sz="1100" spc="-5" dirty="0">
                <a:latin typeface="Microsoft Sans Serif"/>
                <a:cs typeface="Microsoft Sans Serif"/>
              </a:rPr>
              <a:t>.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2221" y="3854119"/>
            <a:ext cx="5388610" cy="14560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-635" algn="just">
              <a:lnSpc>
                <a:spcPct val="94100"/>
              </a:lnSpc>
              <a:spcBef>
                <a:spcPts val="180"/>
              </a:spcBef>
            </a:pPr>
            <a:r>
              <a:rPr sz="1100" dirty="0">
                <a:latin typeface="Microsoft Sans Serif"/>
                <a:cs typeface="Microsoft Sans Serif"/>
              </a:rPr>
              <a:t>Если Вы нашли в </a:t>
            </a:r>
            <a:r>
              <a:rPr sz="1100" spc="-5" dirty="0">
                <a:latin typeface="Microsoft Sans Serif"/>
                <a:cs typeface="Microsoft Sans Serif"/>
              </a:rPr>
              <a:t>ответе </a:t>
            </a:r>
            <a:r>
              <a:rPr sz="1100" spc="-20" dirty="0">
                <a:latin typeface="Microsoft Sans Serif"/>
                <a:cs typeface="Microsoft Sans Serif"/>
              </a:rPr>
              <a:t>экзаменуемого </a:t>
            </a:r>
            <a:r>
              <a:rPr sz="1100" spc="-10" dirty="0">
                <a:latin typeface="Microsoft Sans Serif"/>
                <a:cs typeface="Microsoft Sans Serif"/>
              </a:rPr>
              <a:t>формулировку,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-15" dirty="0">
                <a:latin typeface="Microsoft Sans Serif"/>
                <a:cs typeface="Microsoft Sans Serif"/>
              </a:rPr>
              <a:t>которой </a:t>
            </a:r>
            <a:r>
              <a:rPr sz="1100" spc="-5" dirty="0">
                <a:latin typeface="Microsoft Sans Serif"/>
                <a:cs typeface="Microsoft Sans Serif"/>
              </a:rPr>
              <a:t>дан </a:t>
            </a:r>
            <a:r>
              <a:rPr sz="1100" spc="-10" dirty="0">
                <a:latin typeface="Microsoft Sans Serif"/>
                <a:cs typeface="Microsoft Sans Serif"/>
              </a:rPr>
              <a:t>один </a:t>
            </a:r>
            <a:r>
              <a:rPr sz="1100" spc="-30" dirty="0">
                <a:latin typeface="Microsoft Sans Serif"/>
                <a:cs typeface="Microsoft Sans Serif"/>
              </a:rPr>
              <a:t>из </a:t>
            </a:r>
            <a:r>
              <a:rPr sz="1100" spc="-2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вариантов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присутствует.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Помните,</a:t>
            </a:r>
            <a:r>
              <a:rPr sz="1100" spc="-5" dirty="0">
                <a:latin typeface="Microsoft Sans Serif"/>
                <a:cs typeface="Microsoft Sans Serif"/>
              </a:rPr>
              <a:t> что 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формулировки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могут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отличаться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 тех,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что </a:t>
            </a:r>
            <a:r>
              <a:rPr sz="1100" dirty="0">
                <a:latin typeface="Microsoft Sans Serif"/>
                <a:cs typeface="Microsoft Sans Serif"/>
              </a:rPr>
              <a:t>даны 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критериях.</a:t>
            </a:r>
            <a:r>
              <a:rPr sz="1100" spc="-10" dirty="0">
                <a:latin typeface="Microsoft Sans Serif"/>
                <a:cs typeface="Microsoft Sans Serif"/>
              </a:rPr>
              <a:t> Например,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i="1" spc="-5" dirty="0">
                <a:latin typeface="Arial"/>
                <a:cs typeface="Arial"/>
              </a:rPr>
              <a:t>«В 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Судане </a:t>
            </a:r>
            <a:r>
              <a:rPr sz="1100" i="1" dirty="0">
                <a:latin typeface="Arial"/>
                <a:cs typeface="Arial"/>
              </a:rPr>
              <a:t>более </a:t>
            </a:r>
            <a:r>
              <a:rPr sz="1100" i="1" spc="-5" dirty="0">
                <a:latin typeface="Arial"/>
                <a:cs typeface="Arial"/>
              </a:rPr>
              <a:t>низкая ожидаемая продолжительность жизни», </a:t>
            </a:r>
            <a:r>
              <a:rPr sz="1100" i="1" dirty="0">
                <a:latin typeface="Arial"/>
                <a:cs typeface="Arial"/>
              </a:rPr>
              <a:t>или </a:t>
            </a:r>
            <a:r>
              <a:rPr sz="1100" i="1" spc="-5" dirty="0">
                <a:latin typeface="Arial"/>
                <a:cs typeface="Arial"/>
              </a:rPr>
              <a:t>«В Уругвае </a:t>
            </a:r>
            <a:r>
              <a:rPr sz="1100" i="1" dirty="0">
                <a:latin typeface="Arial"/>
                <a:cs typeface="Arial"/>
              </a:rPr>
              <a:t> средняя </a:t>
            </a:r>
            <a:r>
              <a:rPr sz="1100" i="1" spc="-5" dirty="0">
                <a:latin typeface="Arial"/>
                <a:cs typeface="Arial"/>
              </a:rPr>
              <a:t>ожидаемая продолжительность жизни </a:t>
            </a:r>
            <a:r>
              <a:rPr sz="1100" i="1" dirty="0">
                <a:latin typeface="Arial"/>
                <a:cs typeface="Arial"/>
              </a:rPr>
              <a:t>на </a:t>
            </a:r>
            <a:r>
              <a:rPr sz="1100" i="1" spc="-5" dirty="0">
                <a:latin typeface="Arial"/>
                <a:cs typeface="Arial"/>
              </a:rPr>
              <a:t>13 лет выше, чем </a:t>
            </a:r>
            <a:r>
              <a:rPr sz="1100" i="1" dirty="0">
                <a:latin typeface="Arial"/>
                <a:cs typeface="Arial"/>
              </a:rPr>
              <a:t>в </a:t>
            </a:r>
            <a:r>
              <a:rPr sz="1100" i="1" spc="-5" dirty="0">
                <a:latin typeface="Arial"/>
                <a:cs typeface="Arial"/>
              </a:rPr>
              <a:t>Судане» </a:t>
            </a:r>
            <a:r>
              <a:rPr sz="1100" i="1" dirty="0">
                <a:latin typeface="Arial"/>
                <a:cs typeface="Arial"/>
              </a:rPr>
              <a:t> или </a:t>
            </a:r>
            <a:r>
              <a:rPr sz="1100" i="1" spc="-5" dirty="0">
                <a:latin typeface="Arial"/>
                <a:cs typeface="Arial"/>
              </a:rPr>
              <a:t>«В Судане средняя ожидаемая продолжительность жизни </a:t>
            </a:r>
            <a:r>
              <a:rPr sz="1100" i="1" dirty="0">
                <a:latin typeface="Arial"/>
                <a:cs typeface="Arial"/>
              </a:rPr>
              <a:t>на </a:t>
            </a:r>
            <a:r>
              <a:rPr sz="1100" i="1" spc="-10" dirty="0">
                <a:latin typeface="Arial"/>
                <a:cs typeface="Arial"/>
              </a:rPr>
              <a:t>13 </a:t>
            </a:r>
            <a:r>
              <a:rPr sz="1100" i="1" spc="-5" dirty="0">
                <a:latin typeface="Arial"/>
                <a:cs typeface="Arial"/>
              </a:rPr>
              <a:t>лет ниже, </a:t>
            </a:r>
            <a:r>
              <a:rPr sz="1100" i="1" dirty="0">
                <a:latin typeface="Arial"/>
                <a:cs typeface="Arial"/>
              </a:rPr>
              <a:t> чем</a:t>
            </a:r>
            <a:r>
              <a:rPr sz="1100" i="1" spc="-2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в</a:t>
            </a:r>
            <a:r>
              <a:rPr sz="1100" i="1" spc="-10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Уругвае».</a:t>
            </a:r>
            <a:endParaRPr sz="1100">
              <a:latin typeface="Arial"/>
              <a:cs typeface="Arial"/>
            </a:endParaRPr>
          </a:p>
          <a:p>
            <a:pPr marL="13335" marR="6350" algn="just">
              <a:lnSpc>
                <a:spcPts val="1250"/>
              </a:lnSpc>
              <a:spcBef>
                <a:spcPts val="15"/>
              </a:spcBef>
            </a:pP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считается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выполненным,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если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дана</a:t>
            </a:r>
            <a:r>
              <a:rPr sz="1100" dirty="0">
                <a:latin typeface="Microsoft Sans Serif"/>
                <a:cs typeface="Microsoft Sans Serif"/>
              </a:rPr>
              <a:t> одна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(любая)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35" dirty="0">
                <a:latin typeface="Microsoft Sans Serif"/>
                <a:cs typeface="Microsoft Sans Serif"/>
              </a:rPr>
              <a:t>из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указанных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</a:t>
            </a:r>
            <a:r>
              <a:rPr sz="1100" spc="14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формулировок.</a:t>
            </a:r>
            <a:r>
              <a:rPr sz="1100" spc="15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Если</a:t>
            </a:r>
            <a:r>
              <a:rPr sz="1100" spc="13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даны</a:t>
            </a:r>
            <a:r>
              <a:rPr sz="1100" spc="13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обе</a:t>
            </a:r>
            <a:r>
              <a:rPr sz="1100" spc="13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формулировки,</a:t>
            </a:r>
            <a:r>
              <a:rPr sz="1100" spc="15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</a:t>
            </a:r>
            <a:r>
              <a:rPr sz="1100" spc="14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они</a:t>
            </a:r>
            <a:r>
              <a:rPr sz="1100" spc="13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засчитываются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72642" y="5273024"/>
            <a:ext cx="11436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5" dirty="0">
                <a:latin typeface="Microsoft Sans Serif"/>
                <a:cs typeface="Microsoft Sans Serif"/>
              </a:rPr>
              <a:t>за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один</a:t>
            </a:r>
            <a:r>
              <a:rPr sz="1100" spc="-3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элемент.</a:t>
            </a:r>
            <a:endParaRPr sz="1100">
              <a:latin typeface="Microsoft Sans Serif"/>
              <a:cs typeface="Microsoft Sans Serif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4264025" y="2303462"/>
            <a:ext cx="3935729" cy="650875"/>
            <a:chOff x="4264025" y="2303462"/>
            <a:chExt cx="3935729" cy="65087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73550" y="2312987"/>
              <a:ext cx="3916362" cy="631824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268787" y="2308225"/>
              <a:ext cx="3926204" cy="641350"/>
            </a:xfrm>
            <a:custGeom>
              <a:avLst/>
              <a:gdLst/>
              <a:ahLst/>
              <a:cxnLst/>
              <a:rect l="l" t="t" r="r" b="b"/>
              <a:pathLst>
                <a:path w="3926204" h="641350">
                  <a:moveTo>
                    <a:pt x="0" y="0"/>
                  </a:moveTo>
                  <a:lnTo>
                    <a:pt x="3925887" y="0"/>
                  </a:lnTo>
                  <a:lnTo>
                    <a:pt x="3925887" y="641350"/>
                  </a:lnTo>
                  <a:lnTo>
                    <a:pt x="0" y="64135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259262" y="3248025"/>
            <a:ext cx="3937000" cy="622300"/>
            <a:chOff x="4259262" y="3248025"/>
            <a:chExt cx="3937000" cy="62230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11936" y="3257550"/>
              <a:ext cx="3874800" cy="60324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264025" y="3252787"/>
              <a:ext cx="3927475" cy="612775"/>
            </a:xfrm>
            <a:custGeom>
              <a:avLst/>
              <a:gdLst/>
              <a:ahLst/>
              <a:cxnLst/>
              <a:rect l="l" t="t" r="r" b="b"/>
              <a:pathLst>
                <a:path w="3927475" h="612775">
                  <a:moveTo>
                    <a:pt x="0" y="0"/>
                  </a:moveTo>
                  <a:lnTo>
                    <a:pt x="3927475" y="0"/>
                  </a:lnTo>
                  <a:lnTo>
                    <a:pt x="3927475" y="612775"/>
                  </a:lnTo>
                  <a:lnTo>
                    <a:pt x="0" y="6127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14565" y="5371846"/>
            <a:ext cx="16751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0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26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576" y="1176210"/>
            <a:ext cx="3247980" cy="276078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3571240" y="854582"/>
            <a:ext cx="5384165" cy="44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200" dirty="0">
                <a:latin typeface="Microsoft Sans Serif"/>
                <a:cs typeface="Microsoft Sans Serif"/>
              </a:rPr>
              <a:t>5.</a:t>
            </a:r>
            <a:r>
              <a:rPr sz="1200" spc="29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Третий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29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может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spc="29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представлен</a:t>
            </a:r>
            <a:r>
              <a:rPr sz="1200" dirty="0">
                <a:latin typeface="Microsoft Sans Serif"/>
                <a:cs typeface="Microsoft Sans Serif"/>
              </a:rPr>
              <a:t> в</a:t>
            </a:r>
            <a:r>
              <a:rPr sz="1200" spc="29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вариантах, </a:t>
            </a:r>
            <a:r>
              <a:rPr sz="1200" spc="-15" dirty="0">
                <a:latin typeface="Microsoft Sans Serif"/>
                <a:cs typeface="Microsoft Sans Serif"/>
              </a:rPr>
              <a:t>которые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соединены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«ИЛИ»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1240" y="2102738"/>
            <a:ext cx="5386705" cy="2945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14199"/>
              </a:lnSpc>
              <a:spcBef>
                <a:spcPts val="10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качестве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варианта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экзаменуемый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35" dirty="0">
                <a:latin typeface="Microsoft Sans Serif"/>
                <a:cs typeface="Microsoft Sans Serif"/>
              </a:rPr>
              <a:t>может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представить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не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указанные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критериях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числовые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значение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выражения,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разность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между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ними.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3999"/>
              </a:lnSpc>
            </a:pPr>
            <a:r>
              <a:rPr sz="1200" spc="-10" dirty="0">
                <a:latin typeface="Microsoft Sans Serif"/>
                <a:cs typeface="Microsoft Sans Serif"/>
              </a:rPr>
              <a:t>Обратите внимание </a:t>
            </a:r>
            <a:r>
              <a:rPr sz="1200" spc="-5" dirty="0">
                <a:latin typeface="Microsoft Sans Serif"/>
                <a:cs typeface="Microsoft Sans Serif"/>
              </a:rPr>
              <a:t>на то, </a:t>
            </a:r>
            <a:r>
              <a:rPr sz="1200" spc="-15" dirty="0">
                <a:latin typeface="Microsoft Sans Serif"/>
                <a:cs typeface="Microsoft Sans Serif"/>
              </a:rPr>
              <a:t>что </a:t>
            </a:r>
            <a:r>
              <a:rPr sz="1200" spc="-5" dirty="0">
                <a:latin typeface="Microsoft Sans Serif"/>
                <a:cs typeface="Microsoft Sans Serif"/>
              </a:rPr>
              <a:t>внутри </a:t>
            </a:r>
            <a:r>
              <a:rPr sz="1200" spc="-25" dirty="0">
                <a:latin typeface="Microsoft Sans Serif"/>
                <a:cs typeface="Microsoft Sans Serif"/>
              </a:rPr>
              <a:t>каждого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-25" dirty="0">
                <a:latin typeface="Microsoft Sans Serif"/>
                <a:cs typeface="Microsoft Sans Serif"/>
              </a:rPr>
              <a:t> возможных </a:t>
            </a:r>
            <a:r>
              <a:rPr sz="1200" spc="-10" dirty="0">
                <a:latin typeface="Microsoft Sans Serif"/>
                <a:cs typeface="Microsoft Sans Serif"/>
              </a:rPr>
              <a:t>вариантов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есть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две</a:t>
            </a:r>
            <a:r>
              <a:rPr sz="1200" spc="-5" dirty="0">
                <a:latin typeface="Microsoft Sans Serif"/>
                <a:cs typeface="Microsoft Sans Serif"/>
              </a:rPr>
              <a:t> части,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соединенные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«И»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Убедитесь,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что </a:t>
            </a:r>
            <a:r>
              <a:rPr sz="1200" spc="-10" dirty="0">
                <a:latin typeface="Microsoft Sans Serif"/>
                <a:cs typeface="Microsoft Sans Serif"/>
              </a:rPr>
              <a:t> присутствуют обе части </a:t>
            </a:r>
            <a:r>
              <a:rPr sz="1200" spc="-20" dirty="0">
                <a:latin typeface="Microsoft Sans Serif"/>
                <a:cs typeface="Microsoft Sans Serif"/>
              </a:rPr>
              <a:t>одного </a:t>
            </a:r>
            <a:r>
              <a:rPr sz="1200" spc="-30" dirty="0">
                <a:latin typeface="Microsoft Sans Serif"/>
                <a:cs typeface="Microsoft Sans Serif"/>
              </a:rPr>
              <a:t>из </a:t>
            </a:r>
            <a:r>
              <a:rPr sz="1200" spc="-10" dirty="0">
                <a:latin typeface="Microsoft Sans Serif"/>
                <a:cs typeface="Microsoft Sans Serif"/>
              </a:rPr>
              <a:t>вариантов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ответе. </a:t>
            </a:r>
            <a:r>
              <a:rPr sz="1200" spc="-5" dirty="0">
                <a:latin typeface="Microsoft Sans Serif"/>
                <a:cs typeface="Microsoft Sans Serif"/>
              </a:rPr>
              <a:t>Если </a:t>
            </a:r>
            <a:r>
              <a:rPr sz="1200" spc="-15" dirty="0">
                <a:latin typeface="Microsoft Sans Serif"/>
                <a:cs typeface="Microsoft Sans Serif"/>
              </a:rPr>
              <a:t>присутствует 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только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одна </a:t>
            </a:r>
            <a:r>
              <a:rPr sz="1200" spc="-5" dirty="0">
                <a:latin typeface="Microsoft Sans Serif"/>
                <a:cs typeface="Microsoft Sans Serif"/>
              </a:rPr>
              <a:t>часть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 </a:t>
            </a:r>
            <a:r>
              <a:rPr sz="1200" spc="-15" dirty="0">
                <a:latin typeface="Microsoft Sans Serif"/>
                <a:cs typeface="Microsoft Sans Serif"/>
              </a:rPr>
              <a:t>обе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части </a:t>
            </a:r>
            <a:r>
              <a:rPr sz="1200" spc="-25" dirty="0">
                <a:latin typeface="Microsoft Sans Serif"/>
                <a:cs typeface="Microsoft Sans Serif"/>
              </a:rPr>
              <a:t>отсутствуют,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то</a:t>
            </a:r>
            <a:r>
              <a:rPr sz="1200" spc="29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не </a:t>
            </a:r>
            <a:r>
              <a:rPr sz="1200" spc="-15" dirty="0">
                <a:latin typeface="Microsoft Sans Serif"/>
                <a:cs typeface="Microsoft Sans Serif"/>
              </a:rPr>
              <a:t>засчитывается. </a:t>
            </a:r>
            <a:r>
              <a:rPr sz="1200" spc="-10" dirty="0">
                <a:latin typeface="Microsoft Sans Serif"/>
                <a:cs typeface="Microsoft Sans Serif"/>
              </a:rPr>
              <a:t>Ответ </a:t>
            </a:r>
            <a:r>
              <a:rPr sz="1200" spc="-35" dirty="0">
                <a:latin typeface="Microsoft Sans Serif"/>
                <a:cs typeface="Microsoft Sans Serif"/>
              </a:rPr>
              <a:t>может </a:t>
            </a:r>
            <a:r>
              <a:rPr sz="1200" spc="-5" dirty="0">
                <a:latin typeface="Microsoft Sans Serif"/>
                <a:cs typeface="Microsoft Sans Serif"/>
              </a:rPr>
              <a:t>быть </a:t>
            </a:r>
            <a:r>
              <a:rPr sz="1200" spc="-15" dirty="0">
                <a:latin typeface="Microsoft Sans Serif"/>
                <a:cs typeface="Microsoft Sans Serif"/>
              </a:rPr>
              <a:t>представленным </a:t>
            </a:r>
            <a:r>
              <a:rPr sz="1200" spc="-45" dirty="0">
                <a:latin typeface="Microsoft Sans Serif"/>
                <a:cs typeface="Microsoft Sans Serif"/>
              </a:rPr>
              <a:t>как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развернутом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виде </a:t>
            </a:r>
            <a:r>
              <a:rPr sz="1200" spc="-10" dirty="0">
                <a:latin typeface="Microsoft Sans Serif"/>
                <a:cs typeface="Microsoft Sans Serif"/>
              </a:rPr>
              <a:t>(см. </a:t>
            </a:r>
            <a:r>
              <a:rPr sz="1200" spc="-15" dirty="0">
                <a:latin typeface="Microsoft Sans Serif"/>
                <a:cs typeface="Microsoft Sans Serif"/>
              </a:rPr>
              <a:t>критерии),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так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15" dirty="0">
                <a:latin typeface="Microsoft Sans Serif"/>
                <a:cs typeface="Microsoft Sans Serif"/>
              </a:rPr>
              <a:t>односложном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(указаны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страны и числовые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значения).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639"/>
              </a:lnSpc>
              <a:spcBef>
                <a:spcPts val="80"/>
              </a:spcBef>
            </a:pPr>
            <a:r>
              <a:rPr sz="1200" spc="-10" dirty="0">
                <a:latin typeface="Microsoft Sans Serif"/>
                <a:cs typeface="Microsoft Sans Serif"/>
              </a:rPr>
              <a:t>Помните,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что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отличаться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тех,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что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3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критериях.</a:t>
            </a:r>
            <a:r>
              <a:rPr sz="1200" spc="-10" dirty="0">
                <a:latin typeface="Microsoft Sans Serif"/>
                <a:cs typeface="Microsoft Sans Serif"/>
              </a:rPr>
              <a:t> Например,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вместо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дробных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выражений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числовые </a:t>
            </a:r>
            <a:r>
              <a:rPr sz="1200" spc="-15" dirty="0">
                <a:latin typeface="Microsoft Sans Serif"/>
                <a:cs typeface="Microsoft Sans Serif"/>
              </a:rPr>
              <a:t>значения, </a:t>
            </a:r>
            <a:r>
              <a:rPr sz="1200" spc="-5" dirty="0">
                <a:latin typeface="Microsoft Sans Serif"/>
                <a:cs typeface="Microsoft Sans Serif"/>
              </a:rPr>
              <a:t>являющиеся </a:t>
            </a:r>
            <a:r>
              <a:rPr sz="1200" spc="-30" dirty="0">
                <a:latin typeface="Microsoft Sans Serif"/>
                <a:cs typeface="Microsoft Sans Serif"/>
              </a:rPr>
              <a:t>результатом </a:t>
            </a:r>
            <a:r>
              <a:rPr sz="1200" spc="-20" dirty="0">
                <a:latin typeface="Microsoft Sans Serif"/>
                <a:cs typeface="Microsoft Sans Serif"/>
              </a:rPr>
              <a:t>математических </a:t>
            </a:r>
            <a:r>
              <a:rPr sz="1200" spc="-5" dirty="0">
                <a:latin typeface="Microsoft Sans Serif"/>
                <a:cs typeface="Microsoft Sans Serif"/>
              </a:rPr>
              <a:t>операций.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Элемент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считается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выполненным,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дана</a:t>
            </a:r>
            <a:r>
              <a:rPr sz="1200" spc="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одна</a:t>
            </a:r>
            <a:r>
              <a:rPr sz="1200" spc="9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(любая)</a:t>
            </a:r>
            <a:r>
              <a:rPr sz="1200" spc="90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указанных</a:t>
            </a:r>
            <a:r>
              <a:rPr sz="1200" spc="8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1240" y="5021198"/>
            <a:ext cx="5383530" cy="443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199"/>
              </a:lnSpc>
              <a:spcBef>
                <a:spcPts val="100"/>
              </a:spcBef>
              <a:tabLst>
                <a:tab pos="883919" algn="l"/>
                <a:tab pos="2127885" algn="l"/>
                <a:tab pos="2632075" algn="l"/>
                <a:tab pos="3153410" algn="l"/>
                <a:tab pos="3562985" algn="l"/>
                <a:tab pos="4808220" algn="l"/>
                <a:tab pos="5116195" algn="l"/>
              </a:tabLst>
            </a:pPr>
            <a:r>
              <a:rPr sz="1200" spc="-75" dirty="0">
                <a:latin typeface="Microsoft Sans Serif"/>
                <a:cs typeface="Microsoft Sans Serif"/>
              </a:rPr>
              <a:t>кр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30" dirty="0">
                <a:latin typeface="Microsoft Sans Serif"/>
                <a:cs typeface="Microsoft Sans Serif"/>
              </a:rPr>
              <a:t>т</a:t>
            </a:r>
            <a:r>
              <a:rPr sz="1200" spc="-10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р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я</a:t>
            </a:r>
            <a:r>
              <a:rPr sz="1200" dirty="0">
                <a:latin typeface="Microsoft Sans Serif"/>
                <a:cs typeface="Microsoft Sans Serif"/>
              </a:rPr>
              <a:t>х	</a:t>
            </a:r>
            <a:r>
              <a:rPr sz="1200" spc="-10" dirty="0">
                <a:latin typeface="Microsoft Sans Serif"/>
                <a:cs typeface="Microsoft Sans Serif"/>
              </a:rPr>
              <a:t>фор</a:t>
            </a:r>
            <a:r>
              <a:rPr sz="1200" spc="-5" dirty="0">
                <a:latin typeface="Microsoft Sans Serif"/>
                <a:cs typeface="Microsoft Sans Serif"/>
              </a:rPr>
              <a:t>м</a:t>
            </a:r>
            <a:r>
              <a:rPr sz="1200" spc="-40" dirty="0">
                <a:latin typeface="Microsoft Sans Serif"/>
                <a:cs typeface="Microsoft Sans Serif"/>
              </a:rPr>
              <a:t>у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-10" dirty="0">
                <a:latin typeface="Microsoft Sans Serif"/>
                <a:cs typeface="Microsoft Sans Serif"/>
              </a:rPr>
              <a:t>р</a:t>
            </a:r>
            <a:r>
              <a:rPr sz="1200" dirty="0">
                <a:latin typeface="Microsoft Sans Serif"/>
                <a:cs typeface="Microsoft Sans Serif"/>
              </a:rPr>
              <a:t>о</a:t>
            </a:r>
            <a:r>
              <a:rPr sz="1200" spc="-15" dirty="0">
                <a:latin typeface="Microsoft Sans Serif"/>
                <a:cs typeface="Microsoft Sans Serif"/>
              </a:rPr>
              <a:t>в</a:t>
            </a:r>
            <a:r>
              <a:rPr sz="1200" spc="-10" dirty="0">
                <a:latin typeface="Microsoft Sans Serif"/>
                <a:cs typeface="Microsoft Sans Serif"/>
              </a:rPr>
              <a:t>о</a:t>
            </a:r>
            <a:r>
              <a:rPr sz="1200" spc="-75" dirty="0">
                <a:latin typeface="Microsoft Sans Serif"/>
                <a:cs typeface="Microsoft Sans Serif"/>
              </a:rPr>
              <a:t>к</a:t>
            </a:r>
            <a:r>
              <a:rPr sz="1200" dirty="0">
                <a:latin typeface="Microsoft Sans Serif"/>
                <a:cs typeface="Microsoft Sans Serif"/>
              </a:rPr>
              <a:t>.	</a:t>
            </a:r>
            <a:r>
              <a:rPr sz="1200" spc="-10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с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5" dirty="0">
                <a:latin typeface="Microsoft Sans Serif"/>
                <a:cs typeface="Microsoft Sans Serif"/>
              </a:rPr>
              <a:t>д</a:t>
            </a:r>
            <a:r>
              <a:rPr sz="1200" dirty="0">
                <a:latin typeface="Microsoft Sans Serif"/>
                <a:cs typeface="Microsoft Sans Serif"/>
              </a:rPr>
              <a:t>а</a:t>
            </a:r>
            <a:r>
              <a:rPr sz="1200" spc="-10" dirty="0">
                <a:latin typeface="Microsoft Sans Serif"/>
                <a:cs typeface="Microsoft Sans Serif"/>
              </a:rPr>
              <a:t>н</a:t>
            </a:r>
            <a:r>
              <a:rPr sz="1200" dirty="0">
                <a:latin typeface="Microsoft Sans Serif"/>
                <a:cs typeface="Microsoft Sans Serif"/>
              </a:rPr>
              <a:t>ы	о</a:t>
            </a:r>
            <a:r>
              <a:rPr sz="1200" spc="-25" dirty="0">
                <a:latin typeface="Microsoft Sans Serif"/>
                <a:cs typeface="Microsoft Sans Serif"/>
              </a:rPr>
              <a:t>б</a:t>
            </a:r>
            <a:r>
              <a:rPr sz="1200" spc="-5" dirty="0">
                <a:latin typeface="Microsoft Sans Serif"/>
                <a:cs typeface="Microsoft Sans Serif"/>
              </a:rPr>
              <a:t>е</a:t>
            </a:r>
            <a:r>
              <a:rPr sz="1200" dirty="0">
                <a:latin typeface="Microsoft Sans Serif"/>
                <a:cs typeface="Microsoft Sans Serif"/>
              </a:rPr>
              <a:t>	</a:t>
            </a:r>
            <a:r>
              <a:rPr sz="1200" spc="-10" dirty="0">
                <a:latin typeface="Microsoft Sans Serif"/>
                <a:cs typeface="Microsoft Sans Serif"/>
              </a:rPr>
              <a:t>фо</a:t>
            </a:r>
            <a:r>
              <a:rPr sz="1200" spc="-15" dirty="0">
                <a:latin typeface="Microsoft Sans Serif"/>
                <a:cs typeface="Microsoft Sans Serif"/>
              </a:rPr>
              <a:t>р</a:t>
            </a:r>
            <a:r>
              <a:rPr sz="1200" spc="-10" dirty="0">
                <a:latin typeface="Microsoft Sans Serif"/>
                <a:cs typeface="Microsoft Sans Serif"/>
              </a:rPr>
              <a:t>м</a:t>
            </a:r>
            <a:r>
              <a:rPr sz="1200" spc="-40" dirty="0">
                <a:latin typeface="Microsoft Sans Serif"/>
                <a:cs typeface="Microsoft Sans Serif"/>
              </a:rPr>
              <a:t>у</a:t>
            </a:r>
            <a:r>
              <a:rPr sz="1200" spc="10" dirty="0">
                <a:latin typeface="Microsoft Sans Serif"/>
                <a:cs typeface="Microsoft Sans Serif"/>
              </a:rPr>
              <a:t>л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ро</a:t>
            </a:r>
            <a:r>
              <a:rPr sz="1200" spc="-5" dirty="0">
                <a:latin typeface="Microsoft Sans Serif"/>
                <a:cs typeface="Microsoft Sans Serif"/>
              </a:rPr>
              <a:t>в</a:t>
            </a:r>
            <a:r>
              <a:rPr sz="1200" spc="-85" dirty="0">
                <a:latin typeface="Microsoft Sans Serif"/>
                <a:cs typeface="Microsoft Sans Serif"/>
              </a:rPr>
              <a:t>к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dirty="0">
                <a:latin typeface="Microsoft Sans Serif"/>
                <a:cs typeface="Microsoft Sans Serif"/>
              </a:rPr>
              <a:t>,	</a:t>
            </a:r>
            <a:r>
              <a:rPr sz="1200" spc="-10" dirty="0">
                <a:latin typeface="Microsoft Sans Serif"/>
                <a:cs typeface="Microsoft Sans Serif"/>
              </a:rPr>
              <a:t>т</a:t>
            </a:r>
            <a:r>
              <a:rPr sz="1200" dirty="0">
                <a:latin typeface="Microsoft Sans Serif"/>
                <a:cs typeface="Microsoft Sans Serif"/>
              </a:rPr>
              <a:t>о	о</a:t>
            </a:r>
            <a:r>
              <a:rPr sz="1200" spc="-10" dirty="0">
                <a:latin typeface="Microsoft Sans Serif"/>
                <a:cs typeface="Microsoft Sans Serif"/>
              </a:rPr>
              <a:t>ни  засчитываются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один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элемент.</a:t>
            </a:r>
            <a:endParaRPr sz="1200">
              <a:latin typeface="Microsoft Sans Serif"/>
              <a:cs typeface="Microsoft Sans Serif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078287" y="1335087"/>
            <a:ext cx="4371975" cy="666750"/>
            <a:chOff x="4078287" y="1335087"/>
            <a:chExt cx="4371975" cy="666750"/>
          </a:xfrm>
        </p:grpSpPr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35437" y="1344612"/>
              <a:ext cx="4305299" cy="647699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4083050" y="1339850"/>
              <a:ext cx="4362450" cy="657225"/>
            </a:xfrm>
            <a:custGeom>
              <a:avLst/>
              <a:gdLst/>
              <a:ahLst/>
              <a:cxnLst/>
              <a:rect l="l" t="t" r="r" b="b"/>
              <a:pathLst>
                <a:path w="4362450" h="657225">
                  <a:moveTo>
                    <a:pt x="0" y="0"/>
                  </a:moveTo>
                  <a:lnTo>
                    <a:pt x="4362450" y="0"/>
                  </a:lnTo>
                  <a:lnTo>
                    <a:pt x="4362450" y="657225"/>
                  </a:lnTo>
                  <a:lnTo>
                    <a:pt x="0" y="6572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26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576" y="1176210"/>
            <a:ext cx="3247980" cy="27607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571240" y="854582"/>
            <a:ext cx="5386705" cy="315150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dirty="0">
                <a:latin typeface="Microsoft Sans Serif"/>
                <a:cs typeface="Microsoft Sans Serif"/>
              </a:rPr>
              <a:t>6. </a:t>
            </a:r>
            <a:r>
              <a:rPr sz="1200" spc="-15" dirty="0">
                <a:latin typeface="Microsoft Sans Serif"/>
                <a:cs typeface="Microsoft Sans Serif"/>
              </a:rPr>
              <a:t>Выставьте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балл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проверенное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задание.</a:t>
            </a:r>
            <a:endParaRPr sz="1200">
              <a:latin typeface="Microsoft Sans Serif"/>
              <a:cs typeface="Microsoft Sans Serif"/>
            </a:endParaRPr>
          </a:p>
          <a:p>
            <a:pPr marL="184785" marR="5080" indent="-172720">
              <a:lnSpc>
                <a:spcPts val="1639"/>
              </a:lnSpc>
              <a:spcBef>
                <a:spcPts val="8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2</a:t>
            </a:r>
            <a:r>
              <a:rPr sz="1200" b="1" spc="2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балла</a:t>
            </a:r>
            <a:r>
              <a:rPr sz="1200" b="1" spc="215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выставляется,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24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254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ВСЕ</a:t>
            </a:r>
            <a:r>
              <a:rPr sz="1200" spc="26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элементы</a:t>
            </a:r>
            <a:r>
              <a:rPr sz="1200" spc="24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ответа.</a:t>
            </a:r>
            <a:endParaRPr sz="1200">
              <a:latin typeface="Microsoft Sans Serif"/>
              <a:cs typeface="Microsoft Sans Serif"/>
            </a:endParaRPr>
          </a:p>
          <a:p>
            <a:pPr marL="184785" marR="5080" indent="-172720">
              <a:lnSpc>
                <a:spcPts val="1639"/>
              </a:lnSpc>
              <a:spcBef>
                <a:spcPts val="1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1</a:t>
            </a:r>
            <a:r>
              <a:rPr sz="1200" b="1" spc="26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балл</a:t>
            </a:r>
            <a:r>
              <a:rPr sz="1200" b="1" spc="260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выставляется,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если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присутствуют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1-й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  ответа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(названа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страна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315" dirty="0">
                <a:latin typeface="Microsoft Sans Serif"/>
                <a:cs typeface="Microsoft Sans Serif"/>
              </a:rPr>
              <a:t>–</a:t>
            </a:r>
            <a:r>
              <a:rPr sz="1200" spc="63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Уругвай)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2-й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4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(дано</a:t>
            </a:r>
            <a:endParaRPr sz="1200">
              <a:latin typeface="Microsoft Sans Serif"/>
              <a:cs typeface="Microsoft Sans Serif"/>
            </a:endParaRPr>
          </a:p>
          <a:p>
            <a:pPr marL="184785" marR="5715">
              <a:lnSpc>
                <a:spcPts val="1630"/>
              </a:lnSpc>
              <a:spcBef>
                <a:spcPts val="15"/>
              </a:spcBef>
              <a:tabLst>
                <a:tab pos="288226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сравнение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средней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ожидаемой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продолжительности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жизни</a:t>
            </a:r>
            <a:r>
              <a:rPr sz="1200" spc="-20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3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странах)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ИЛИ</a:t>
            </a:r>
            <a:r>
              <a:rPr sz="1200" spc="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1-й</a:t>
            </a:r>
            <a:r>
              <a:rPr sz="1200" spc="3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3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3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	</a:t>
            </a:r>
            <a:r>
              <a:rPr sz="1200" spc="-15" dirty="0">
                <a:latin typeface="Microsoft Sans Serif"/>
                <a:cs typeface="Microsoft Sans Serif"/>
              </a:rPr>
              <a:t>(названа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315" dirty="0">
                <a:latin typeface="Microsoft Sans Serif"/>
                <a:cs typeface="Microsoft Sans Serif"/>
              </a:rPr>
              <a:t>–</a:t>
            </a:r>
            <a:r>
              <a:rPr sz="1200" spc="2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Уругвай)</a:t>
            </a:r>
            <a:r>
              <a:rPr sz="1200" spc="-5" dirty="0">
                <a:latin typeface="Microsoft Sans Serif"/>
                <a:cs typeface="Microsoft Sans Serif"/>
              </a:rPr>
              <a:t> и</a:t>
            </a:r>
            <a:r>
              <a:rPr sz="1200" spc="29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3-й</a:t>
            </a:r>
            <a:endParaRPr sz="1200">
              <a:latin typeface="Microsoft Sans Serif"/>
              <a:cs typeface="Microsoft Sans Serif"/>
            </a:endParaRPr>
          </a:p>
          <a:p>
            <a:pPr marL="184785" marR="5715">
              <a:lnSpc>
                <a:spcPts val="1639"/>
              </a:lnSpc>
              <a:spcBef>
                <a:spcPts val="10"/>
              </a:spcBef>
            </a:pP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6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(дано</a:t>
            </a:r>
            <a:r>
              <a:rPr sz="1200" spc="5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сравнение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ВВП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на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душу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населения</a:t>
            </a:r>
            <a:r>
              <a:rPr sz="1200" spc="4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странах).</a:t>
            </a:r>
            <a:endParaRPr sz="1200">
              <a:latin typeface="Microsoft Sans Serif"/>
              <a:cs typeface="Microsoft Sans Serif"/>
            </a:endParaRPr>
          </a:p>
          <a:p>
            <a:pPr marL="184785" indent="-172720">
              <a:lnSpc>
                <a:spcPct val="100000"/>
              </a:lnSpc>
              <a:spcBef>
                <a:spcPts val="120"/>
              </a:spcBef>
              <a:buFont typeface="Wingdings"/>
              <a:buChar char=""/>
              <a:tabLst>
                <a:tab pos="185420" algn="l"/>
              </a:tabLst>
            </a:pPr>
            <a:r>
              <a:rPr sz="1200" b="1" spc="-5" dirty="0">
                <a:latin typeface="Arial"/>
                <a:cs typeface="Arial"/>
              </a:rPr>
              <a:t>0 баллов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во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всех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остальных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случаях.</a:t>
            </a: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200" b="1" spc="-5" dirty="0">
                <a:latin typeface="Arial"/>
                <a:cs typeface="Arial"/>
              </a:rPr>
              <a:t>ПРИМЕЧАНИЕ:</a:t>
            </a:r>
            <a:r>
              <a:rPr sz="1200" b="1" spc="375" dirty="0">
                <a:latin typeface="Arial"/>
                <a:cs typeface="Arial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качестве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сравнения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spc="38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использованы</a:t>
            </a:r>
            <a:r>
              <a:rPr sz="1200" spc="3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слова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4199"/>
              </a:lnSpc>
            </a:pPr>
            <a:r>
              <a:rPr sz="1200" spc="-10" dirty="0">
                <a:latin typeface="Microsoft Sans Serif"/>
                <a:cs typeface="Microsoft Sans Serif"/>
              </a:rPr>
              <a:t>«больше </a:t>
            </a:r>
            <a:r>
              <a:rPr sz="1200" dirty="0">
                <a:latin typeface="Microsoft Sans Serif"/>
                <a:cs typeface="Microsoft Sans Serif"/>
              </a:rPr>
              <a:t>/ </a:t>
            </a:r>
            <a:r>
              <a:rPr sz="1200" spc="-10" dirty="0">
                <a:latin typeface="Microsoft Sans Serif"/>
                <a:cs typeface="Microsoft Sans Serif"/>
              </a:rPr>
              <a:t>меньше», </a:t>
            </a:r>
            <a:r>
              <a:rPr sz="1200" spc="-20" dirty="0">
                <a:latin typeface="Microsoft Sans Serif"/>
                <a:cs typeface="Microsoft Sans Serif"/>
              </a:rPr>
              <a:t>математические </a:t>
            </a:r>
            <a:r>
              <a:rPr sz="1200" spc="-25" dirty="0">
                <a:latin typeface="Microsoft Sans Serif"/>
                <a:cs typeface="Microsoft Sans Serif"/>
              </a:rPr>
              <a:t>знаки, </a:t>
            </a:r>
            <a:r>
              <a:rPr sz="1200" spc="-10" dirty="0">
                <a:latin typeface="Microsoft Sans Serif"/>
                <a:cs typeface="Microsoft Sans Serif"/>
              </a:rPr>
              <a:t>союз </a:t>
            </a:r>
            <a:r>
              <a:rPr sz="1200" spc="-5" dirty="0">
                <a:latin typeface="Microsoft Sans Serif"/>
                <a:cs typeface="Microsoft Sans Serif"/>
              </a:rPr>
              <a:t>«а» </a:t>
            </a:r>
            <a:r>
              <a:rPr sz="1200" dirty="0">
                <a:latin typeface="Microsoft Sans Serif"/>
                <a:cs typeface="Microsoft Sans Serif"/>
              </a:rPr>
              <a:t>или иные </a:t>
            </a:r>
            <a:r>
              <a:rPr sz="1200" spc="-5" dirty="0">
                <a:latin typeface="Microsoft Sans Serif"/>
                <a:cs typeface="Microsoft Sans Serif"/>
              </a:rPr>
              <a:t>слова и 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фразы,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указывающие,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экзаменуемый</a:t>
            </a:r>
            <a:r>
              <a:rPr sz="1200" spc="1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проводит</a:t>
            </a:r>
            <a:r>
              <a:rPr sz="1200" spc="17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сравнение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</a:t>
            </a:r>
            <a:r>
              <a:rPr sz="1200" spc="16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стран </a:t>
            </a:r>
            <a:r>
              <a:rPr sz="1200" spc="-3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по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каким-либо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показателям.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26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576" y="1176210"/>
            <a:ext cx="3247980" cy="27607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680777" y="4670933"/>
            <a:ext cx="5255895" cy="64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экзаменуемого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верно</a:t>
            </a:r>
            <a:r>
              <a:rPr sz="1200" spc="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1-й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3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2-й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элементы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отсутствует</a:t>
            </a:r>
            <a:r>
              <a:rPr sz="1200" spc="2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3-й </a:t>
            </a:r>
            <a:r>
              <a:rPr sz="1200" spc="-30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элемент.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1200" b="1" spc="-10" dirty="0">
                <a:latin typeface="Arial"/>
                <a:cs typeface="Arial"/>
              </a:rPr>
              <a:t>Итого </a:t>
            </a:r>
            <a:r>
              <a:rPr sz="1200" b="1" spc="-5" dirty="0">
                <a:latin typeface="Arial"/>
                <a:cs typeface="Arial"/>
              </a:rPr>
              <a:t>–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1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балл.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17912" y="3340100"/>
            <a:ext cx="5434330" cy="1327150"/>
            <a:chOff x="3617912" y="3340100"/>
            <a:chExt cx="5434330" cy="132715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27437" y="3349625"/>
              <a:ext cx="5404153" cy="130809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22675" y="3344862"/>
              <a:ext cx="5424805" cy="1317625"/>
            </a:xfrm>
            <a:custGeom>
              <a:avLst/>
              <a:gdLst/>
              <a:ahLst/>
              <a:cxnLst/>
              <a:rect l="l" t="t" r="r" b="b"/>
              <a:pathLst>
                <a:path w="5424805" h="1317625">
                  <a:moveTo>
                    <a:pt x="0" y="0"/>
                  </a:moveTo>
                  <a:lnTo>
                    <a:pt x="5424487" y="0"/>
                  </a:lnTo>
                  <a:lnTo>
                    <a:pt x="5424487" y="1317625"/>
                  </a:lnTo>
                  <a:lnTo>
                    <a:pt x="0" y="131762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680777" y="1126680"/>
            <a:ext cx="5202555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Segoe Script"/>
                <a:cs typeface="Segoe Script"/>
              </a:rPr>
              <a:t>26. Уругвай – средняя продолжительность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жизни</a:t>
            </a:r>
            <a:r>
              <a:rPr sz="1600" dirty="0">
                <a:latin typeface="Segoe Script"/>
                <a:cs typeface="Segoe Script"/>
              </a:rPr>
              <a:t> 77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лет;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Судан</a:t>
            </a:r>
            <a:r>
              <a:rPr sz="1600" spc="-5" dirty="0">
                <a:latin typeface="Segoe Script"/>
                <a:cs typeface="Segoe Script"/>
              </a:rPr>
              <a:t> –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средняя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продолжительность </a:t>
            </a:r>
            <a:r>
              <a:rPr sz="1600" dirty="0">
                <a:latin typeface="Segoe Script"/>
                <a:cs typeface="Segoe Script"/>
              </a:rPr>
              <a:t>64 </a:t>
            </a:r>
            <a:r>
              <a:rPr sz="1600" spc="-5" dirty="0">
                <a:latin typeface="Segoe Script"/>
                <a:cs typeface="Segoe Script"/>
              </a:rPr>
              <a:t>года (меньше, чем в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Уругвае).</a:t>
            </a:r>
            <a:endParaRPr sz="1600">
              <a:latin typeface="Segoe Script"/>
              <a:cs typeface="Segoe Script"/>
            </a:endParaRPr>
          </a:p>
          <a:p>
            <a:pPr marL="13335" marR="5080" indent="-635" algn="just">
              <a:lnSpc>
                <a:spcPct val="100000"/>
              </a:lnSpc>
            </a:pPr>
            <a:r>
              <a:rPr sz="1600" spc="-5" dirty="0">
                <a:latin typeface="Segoe Script"/>
                <a:cs typeface="Segoe Script"/>
              </a:rPr>
              <a:t>Уругвай – доля лиц старше </a:t>
            </a:r>
            <a:r>
              <a:rPr sz="1600" dirty="0">
                <a:latin typeface="Segoe Script"/>
                <a:cs typeface="Segoe Script"/>
              </a:rPr>
              <a:t>65 </a:t>
            </a:r>
            <a:r>
              <a:rPr sz="1600" spc="-5" dirty="0">
                <a:latin typeface="Segoe Script"/>
                <a:cs typeface="Segoe Script"/>
              </a:rPr>
              <a:t>лет, % - </a:t>
            </a:r>
            <a:r>
              <a:rPr sz="1600" dirty="0">
                <a:latin typeface="Segoe Script"/>
                <a:cs typeface="Segoe Script"/>
              </a:rPr>
              <a:t>15. 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Судан </a:t>
            </a:r>
            <a:r>
              <a:rPr sz="1600" spc="-5" dirty="0">
                <a:latin typeface="Segoe Script"/>
                <a:cs typeface="Segoe Script"/>
              </a:rPr>
              <a:t>– </a:t>
            </a:r>
            <a:r>
              <a:rPr sz="1600" dirty="0">
                <a:latin typeface="Segoe Script"/>
                <a:cs typeface="Segoe Script"/>
              </a:rPr>
              <a:t>доля </a:t>
            </a:r>
            <a:r>
              <a:rPr sz="1600" spc="-5" dirty="0">
                <a:latin typeface="Segoe Script"/>
                <a:cs typeface="Segoe Script"/>
              </a:rPr>
              <a:t>лиц старше </a:t>
            </a:r>
            <a:r>
              <a:rPr sz="1600" dirty="0">
                <a:latin typeface="Segoe Script"/>
                <a:cs typeface="Segoe Script"/>
              </a:rPr>
              <a:t>65 </a:t>
            </a:r>
            <a:r>
              <a:rPr sz="1600" spc="-5" dirty="0">
                <a:latin typeface="Segoe Script"/>
                <a:cs typeface="Segoe Script"/>
              </a:rPr>
              <a:t>лет, % - 4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(меньше,</a:t>
            </a:r>
            <a:r>
              <a:rPr sz="1600" spc="1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чем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в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Уругвае).</a:t>
            </a:r>
            <a:endParaRPr sz="1600">
              <a:latin typeface="Segoe Script"/>
              <a:cs typeface="Segoe Script"/>
            </a:endParaRPr>
          </a:p>
          <a:p>
            <a:pPr marL="13970" marR="5080" algn="just">
              <a:lnSpc>
                <a:spcPct val="100000"/>
              </a:lnSpc>
            </a:pPr>
            <a:r>
              <a:rPr sz="1600" spc="-10" dirty="0">
                <a:latin typeface="Segoe Script"/>
                <a:cs typeface="Segoe Script"/>
              </a:rPr>
              <a:t>Вывод: </a:t>
            </a:r>
            <a:r>
              <a:rPr sz="1600" spc="-5" dirty="0">
                <a:latin typeface="Segoe Script"/>
                <a:cs typeface="Segoe Script"/>
              </a:rPr>
              <a:t>Уругвай находится выше в рейтинге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ООН </a:t>
            </a:r>
            <a:r>
              <a:rPr sz="1600" spc="-10" dirty="0">
                <a:latin typeface="Segoe Script"/>
                <a:cs typeface="Segoe Script"/>
              </a:rPr>
              <a:t>по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ИЧР.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1325">
              <a:lnSpc>
                <a:spcPct val="100000"/>
              </a:lnSpc>
              <a:spcBef>
                <a:spcPts val="105"/>
              </a:spcBef>
            </a:pPr>
            <a:r>
              <a:rPr dirty="0"/>
              <a:t>Пример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5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26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576" y="1176210"/>
            <a:ext cx="3247980" cy="2760789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668077" y="4383595"/>
            <a:ext cx="3737610" cy="44005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ответе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экзаменуемого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верно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ВСЕ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элементы.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200" b="1" spc="-10" dirty="0">
                <a:latin typeface="Arial"/>
                <a:cs typeface="Arial"/>
              </a:rPr>
              <a:t>Итого </a:t>
            </a:r>
            <a:r>
              <a:rPr sz="1200" b="1" spc="-5" dirty="0">
                <a:latin typeface="Arial"/>
                <a:cs typeface="Arial"/>
              </a:rPr>
              <a:t>–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2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балла.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00450" y="2941637"/>
            <a:ext cx="5386705" cy="1316355"/>
            <a:chOff x="3600450" y="2941637"/>
            <a:chExt cx="5386705" cy="131635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09975" y="2951162"/>
              <a:ext cx="5356624" cy="129698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605212" y="2946400"/>
              <a:ext cx="5377180" cy="1306830"/>
            </a:xfrm>
            <a:custGeom>
              <a:avLst/>
              <a:gdLst/>
              <a:ahLst/>
              <a:cxnLst/>
              <a:rect l="l" t="t" r="r" b="b"/>
              <a:pathLst>
                <a:path w="5377180" h="1306829">
                  <a:moveTo>
                    <a:pt x="0" y="0"/>
                  </a:moveTo>
                  <a:lnTo>
                    <a:pt x="5376862" y="0"/>
                  </a:lnTo>
                  <a:lnTo>
                    <a:pt x="5376862" y="1306512"/>
                  </a:lnTo>
                  <a:lnTo>
                    <a:pt x="0" y="130651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3676015" y="1090167"/>
            <a:ext cx="520255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Segoe Script"/>
                <a:cs typeface="Segoe Script"/>
              </a:rPr>
              <a:t>26. Уругвай находился в </a:t>
            </a:r>
            <a:r>
              <a:rPr sz="1600" dirty="0">
                <a:latin typeface="Segoe Script"/>
                <a:cs typeface="Segoe Script"/>
              </a:rPr>
              <a:t>2017 </a:t>
            </a:r>
            <a:r>
              <a:rPr sz="1600" spc="-5" dirty="0">
                <a:latin typeface="Segoe Script"/>
                <a:cs typeface="Segoe Script"/>
              </a:rPr>
              <a:t>году выше в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рейтинге</a:t>
            </a:r>
            <a:r>
              <a:rPr sz="1600" dirty="0">
                <a:latin typeface="Segoe Script"/>
                <a:cs typeface="Segoe Script"/>
              </a:rPr>
              <a:t> ООН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по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ИЧР,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потому</a:t>
            </a:r>
            <a:r>
              <a:rPr sz="1600" dirty="0">
                <a:latin typeface="Segoe Script"/>
                <a:cs typeface="Segoe Script"/>
              </a:rPr>
              <a:t> что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dirty="0">
                <a:latin typeface="Segoe Script"/>
                <a:cs typeface="Segoe Script"/>
              </a:rPr>
              <a:t>1) </a:t>
            </a:r>
            <a:r>
              <a:rPr sz="1600" spc="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ожидаемая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продолжительность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жизни </a:t>
            </a:r>
            <a:r>
              <a:rPr sz="1600" spc="-625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населения в Уругвае (77 лет) выше, чем в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Судане (64 года), </a:t>
            </a:r>
            <a:r>
              <a:rPr sz="1600" dirty="0">
                <a:latin typeface="Segoe Script"/>
                <a:cs typeface="Segoe Script"/>
              </a:rPr>
              <a:t>2) </a:t>
            </a:r>
            <a:r>
              <a:rPr sz="1600" spc="-5" dirty="0">
                <a:latin typeface="Segoe Script"/>
                <a:cs typeface="Segoe Script"/>
              </a:rPr>
              <a:t>ВВП на </a:t>
            </a:r>
            <a:r>
              <a:rPr sz="1600" spc="-10" dirty="0">
                <a:latin typeface="Segoe Script"/>
                <a:cs typeface="Segoe Script"/>
              </a:rPr>
              <a:t>душу </a:t>
            </a:r>
            <a:r>
              <a:rPr sz="1600" spc="-5" dirty="0">
                <a:latin typeface="Segoe Script"/>
                <a:cs typeface="Segoe Script"/>
              </a:rPr>
              <a:t>населения </a:t>
            </a:r>
            <a:r>
              <a:rPr sz="1600" dirty="0">
                <a:latin typeface="Segoe Script"/>
                <a:cs typeface="Segoe Script"/>
              </a:rPr>
              <a:t> </a:t>
            </a:r>
            <a:r>
              <a:rPr sz="1600" spc="-5" dirty="0">
                <a:latin typeface="Segoe Script"/>
                <a:cs typeface="Segoe Script"/>
              </a:rPr>
              <a:t>Уругвая </a:t>
            </a:r>
            <a:r>
              <a:rPr sz="1600" dirty="0">
                <a:latin typeface="Segoe Script"/>
                <a:cs typeface="Segoe Script"/>
              </a:rPr>
              <a:t>(21870 долл.) </a:t>
            </a:r>
            <a:r>
              <a:rPr sz="1600" spc="-5" dirty="0">
                <a:latin typeface="Segoe Script"/>
                <a:cs typeface="Segoe Script"/>
              </a:rPr>
              <a:t>больше, чем </a:t>
            </a:r>
            <a:r>
              <a:rPr sz="1600" spc="-10" dirty="0">
                <a:latin typeface="Segoe Script"/>
                <a:cs typeface="Segoe Script"/>
              </a:rPr>
              <a:t>Судана </a:t>
            </a:r>
            <a:r>
              <a:rPr sz="1600" spc="-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(4380</a:t>
            </a:r>
            <a:r>
              <a:rPr sz="1600" spc="35" dirty="0">
                <a:latin typeface="Segoe Script"/>
                <a:cs typeface="Segoe Script"/>
              </a:rPr>
              <a:t> </a:t>
            </a:r>
            <a:r>
              <a:rPr sz="1600" spc="-10" dirty="0">
                <a:latin typeface="Segoe Script"/>
                <a:cs typeface="Segoe Script"/>
              </a:rPr>
              <a:t>долл.).</a:t>
            </a:r>
            <a:endParaRPr sz="1600">
              <a:latin typeface="Segoe Script"/>
              <a:cs typeface="Segoe Script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5656" y="275399"/>
            <a:ext cx="5922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Визитная</a:t>
            </a:r>
            <a:r>
              <a:rPr spc="-10" dirty="0"/>
              <a:t> </a:t>
            </a:r>
            <a:r>
              <a:rPr spc="-5" dirty="0"/>
              <a:t>карточка:</a:t>
            </a:r>
            <a:r>
              <a:rPr spc="-10" dirty="0"/>
              <a:t> </a:t>
            </a:r>
            <a:r>
              <a:rPr spc="-5" dirty="0"/>
              <a:t>задание</a:t>
            </a:r>
            <a:r>
              <a:rPr spc="-10" dirty="0"/>
              <a:t> </a:t>
            </a:r>
            <a:r>
              <a:rPr dirty="0"/>
              <a:t>27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3622" y="2862563"/>
            <a:ext cx="8264525" cy="196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700"/>
              </a:lnSpc>
              <a:spcBef>
                <a:spcPts val="100"/>
              </a:spcBef>
            </a:pPr>
            <a:r>
              <a:rPr sz="1600" b="1" spc="-10" dirty="0">
                <a:latin typeface="Arial"/>
                <a:cs typeface="Arial"/>
              </a:rPr>
              <a:t>Проверяемые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элементы</a:t>
            </a:r>
            <a:r>
              <a:rPr sz="1600" b="1" spc="16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содержания:</a:t>
            </a:r>
            <a:r>
              <a:rPr sz="1600" b="1" spc="165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Отраслевая</a:t>
            </a:r>
            <a:r>
              <a:rPr sz="1600" spc="17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структура</a:t>
            </a:r>
            <a:r>
              <a:rPr sz="1600" spc="18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хозяйства.</a:t>
            </a:r>
            <a:r>
              <a:rPr sz="1600" spc="175" dirty="0">
                <a:latin typeface="Microsoft Sans Serif"/>
                <a:cs typeface="Microsoft Sans Serif"/>
              </a:rPr>
              <a:t> </a:t>
            </a:r>
            <a:r>
              <a:rPr sz="1600" spc="-25" dirty="0">
                <a:latin typeface="Microsoft Sans Serif"/>
                <a:cs typeface="Microsoft Sans Serif"/>
              </a:rPr>
              <a:t>География </a:t>
            </a:r>
            <a:r>
              <a:rPr sz="1600" spc="-409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основных</a:t>
            </a:r>
            <a:r>
              <a:rPr sz="1600" spc="30" dirty="0">
                <a:latin typeface="Microsoft Sans Serif"/>
                <a:cs typeface="Microsoft Sans Serif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отраслей</a:t>
            </a:r>
            <a:r>
              <a:rPr sz="1600" spc="40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производственной</a:t>
            </a:r>
            <a:r>
              <a:rPr sz="1600" spc="6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и</a:t>
            </a:r>
            <a:r>
              <a:rPr sz="1600" spc="25" dirty="0">
                <a:latin typeface="Microsoft Sans Serif"/>
                <a:cs typeface="Microsoft Sans Serif"/>
              </a:rPr>
              <a:t> </a:t>
            </a:r>
            <a:r>
              <a:rPr sz="1600" spc="-15" dirty="0">
                <a:latin typeface="Microsoft Sans Serif"/>
                <a:cs typeface="Microsoft Sans Serif"/>
              </a:rPr>
              <a:t>непроизводственной</a:t>
            </a:r>
            <a:r>
              <a:rPr sz="1600" spc="80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сфер.</a:t>
            </a:r>
            <a:endParaRPr sz="1600">
              <a:latin typeface="Microsoft Sans Serif"/>
              <a:cs typeface="Microsoft Sans Serif"/>
            </a:endParaRPr>
          </a:p>
          <a:p>
            <a:pPr marL="12700" marR="3989704">
              <a:lnSpc>
                <a:spcPct val="113999"/>
              </a:lnSpc>
              <a:spcBef>
                <a:spcPts val="5"/>
              </a:spcBef>
            </a:pPr>
            <a:r>
              <a:rPr sz="1600" b="1" spc="-20" dirty="0">
                <a:latin typeface="Arial"/>
                <a:cs typeface="Arial"/>
              </a:rPr>
              <a:t>Уровень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сложности</a:t>
            </a:r>
            <a:r>
              <a:rPr sz="1600" b="1" spc="6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spc="-10" dirty="0">
                <a:latin typeface="Microsoft Sans Serif"/>
                <a:cs typeface="Microsoft Sans Serif"/>
              </a:rPr>
              <a:t>повышенный. </a:t>
            </a:r>
            <a:r>
              <a:rPr sz="1600" spc="-5" dirty="0"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latin typeface="Arial"/>
                <a:cs typeface="Arial"/>
              </a:rPr>
              <a:t>Максимальный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первичный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балл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 </a:t>
            </a:r>
            <a:r>
              <a:rPr sz="1600" spc="-5" dirty="0">
                <a:latin typeface="Microsoft Sans Serif"/>
                <a:cs typeface="Microsoft Sans Serif"/>
              </a:rPr>
              <a:t>2. </a:t>
            </a:r>
            <a:r>
              <a:rPr sz="1600" dirty="0">
                <a:latin typeface="Microsoft Sans Serif"/>
                <a:cs typeface="Microsoft Sans Serif"/>
              </a:rPr>
              <a:t> </a:t>
            </a:r>
            <a:r>
              <a:rPr sz="1600" b="1" spc="-10" dirty="0">
                <a:latin typeface="Arial"/>
                <a:cs typeface="Arial"/>
              </a:rPr>
              <a:t>Примерное</a:t>
            </a:r>
            <a:r>
              <a:rPr sz="1600" b="1" spc="1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время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выполнения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–</a:t>
            </a:r>
            <a:r>
              <a:rPr sz="1600" b="1" spc="5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15</a:t>
            </a:r>
            <a:r>
              <a:rPr sz="1600" spc="15" dirty="0">
                <a:latin typeface="Microsoft Sans Serif"/>
                <a:cs typeface="Microsoft Sans Serif"/>
              </a:rPr>
              <a:t> </a:t>
            </a:r>
            <a:r>
              <a:rPr sz="1600" spc="-50" dirty="0">
                <a:latin typeface="Microsoft Sans Serif"/>
                <a:cs typeface="Microsoft Sans Serif"/>
              </a:rPr>
              <a:t>минут.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b="1" spc="-15" dirty="0">
                <a:latin typeface="Arial"/>
                <a:cs typeface="Arial"/>
              </a:rPr>
              <a:t>Коды</a:t>
            </a:r>
            <a:r>
              <a:rPr sz="1600" b="1" spc="2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проверяемых</a:t>
            </a:r>
            <a:r>
              <a:rPr sz="1600" b="1" spc="50" dirty="0">
                <a:latin typeface="Arial"/>
                <a:cs typeface="Arial"/>
              </a:rPr>
              <a:t> </a:t>
            </a:r>
            <a:r>
              <a:rPr sz="1600" b="1" spc="-25" dirty="0">
                <a:latin typeface="Arial"/>
                <a:cs typeface="Arial"/>
              </a:rPr>
              <a:t>элементов</a:t>
            </a:r>
            <a:r>
              <a:rPr sz="1600" b="1" spc="8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содержания</a:t>
            </a:r>
            <a:r>
              <a:rPr sz="1600" b="1" spc="3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(по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кодификатору):</a:t>
            </a:r>
            <a:r>
              <a:rPr sz="1600" b="1" spc="75" dirty="0">
                <a:latin typeface="Arial"/>
                <a:cs typeface="Arial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4.1.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600" b="1" spc="-15" dirty="0">
                <a:latin typeface="Arial"/>
                <a:cs typeface="Arial"/>
              </a:rPr>
              <a:t>Коды</a:t>
            </a:r>
            <a:r>
              <a:rPr sz="1600" b="1" spc="25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проверяемых</a:t>
            </a:r>
            <a:r>
              <a:rPr sz="1600" b="1" spc="5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требований</a:t>
            </a:r>
            <a:r>
              <a:rPr sz="1600" b="1" spc="8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к</a:t>
            </a:r>
            <a:r>
              <a:rPr sz="1600" b="1" spc="10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уровню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20" dirty="0">
                <a:latin typeface="Arial"/>
                <a:cs typeface="Arial"/>
              </a:rPr>
              <a:t>подготовки</a:t>
            </a:r>
            <a:r>
              <a:rPr sz="1600" b="1" spc="65" dirty="0">
                <a:latin typeface="Arial"/>
                <a:cs typeface="Arial"/>
              </a:rPr>
              <a:t> </a:t>
            </a:r>
            <a:r>
              <a:rPr sz="1600" b="1" spc="-10" dirty="0">
                <a:latin typeface="Arial"/>
                <a:cs typeface="Arial"/>
              </a:rPr>
              <a:t>(по</a:t>
            </a:r>
            <a:r>
              <a:rPr sz="1600" b="1" spc="30" dirty="0">
                <a:latin typeface="Arial"/>
                <a:cs typeface="Arial"/>
              </a:rPr>
              <a:t> </a:t>
            </a:r>
            <a:r>
              <a:rPr sz="1600" b="1" spc="-15" dirty="0">
                <a:latin typeface="Arial"/>
                <a:cs typeface="Arial"/>
              </a:rPr>
              <a:t>кодификатору):</a:t>
            </a:r>
            <a:r>
              <a:rPr sz="1600" spc="-15" dirty="0">
                <a:latin typeface="Microsoft Sans Serif"/>
                <a:cs typeface="Microsoft Sans Serif"/>
              </a:rPr>
              <a:t>.</a:t>
            </a:r>
            <a:r>
              <a:rPr sz="1600" spc="105" dirty="0">
                <a:latin typeface="Microsoft Sans Serif"/>
                <a:cs typeface="Microsoft Sans Serif"/>
              </a:rPr>
              <a:t> </a:t>
            </a:r>
            <a:r>
              <a:rPr sz="1600" spc="-5" dirty="0">
                <a:latin typeface="Microsoft Sans Serif"/>
                <a:cs typeface="Microsoft Sans Serif"/>
              </a:rPr>
              <a:t>2.5.</a:t>
            </a:r>
            <a:endParaRPr sz="1600">
              <a:latin typeface="Microsoft Sans Serif"/>
              <a:cs typeface="Microsoft Sans Serif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8763" y="1128712"/>
            <a:ext cx="8055338" cy="1627186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5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27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71240" y="854582"/>
            <a:ext cx="5385435" cy="12750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81610" indent="-169545" algn="just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182245" algn="l"/>
              </a:tabLst>
            </a:pPr>
            <a:r>
              <a:rPr sz="1200" spc="-10" dirty="0">
                <a:latin typeface="Microsoft Sans Serif"/>
                <a:cs typeface="Microsoft Sans Serif"/>
              </a:rPr>
              <a:t>Прочитайте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текст</a:t>
            </a:r>
            <a:r>
              <a:rPr sz="1200" spc="-10" dirty="0">
                <a:latin typeface="Microsoft Sans Serif"/>
                <a:cs typeface="Microsoft Sans Serif"/>
              </a:rPr>
              <a:t> задания.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639"/>
              </a:lnSpc>
              <a:spcBef>
                <a:spcPts val="80"/>
              </a:spcBef>
              <a:buAutoNum type="arabicPeriod"/>
              <a:tabLst>
                <a:tab pos="193040" algn="l"/>
              </a:tabLst>
            </a:pPr>
            <a:r>
              <a:rPr sz="1200" spc="-25" dirty="0">
                <a:latin typeface="Microsoft Sans Serif"/>
                <a:cs typeface="Microsoft Sans Serif"/>
              </a:rPr>
              <a:t>Ознакомьтесь </a:t>
            </a:r>
            <a:r>
              <a:rPr sz="1200" dirty="0">
                <a:latin typeface="Microsoft Sans Serif"/>
                <a:cs typeface="Microsoft Sans Serif"/>
              </a:rPr>
              <a:t>с </a:t>
            </a:r>
            <a:r>
              <a:rPr sz="1200" spc="-25" dirty="0">
                <a:latin typeface="Microsoft Sans Serif"/>
                <a:cs typeface="Microsoft Sans Serif"/>
              </a:rPr>
              <a:t>указаниями </a:t>
            </a:r>
            <a:r>
              <a:rPr sz="1200" spc="-75" dirty="0">
                <a:latin typeface="Microsoft Sans Serif"/>
                <a:cs typeface="Microsoft Sans Serif"/>
              </a:rPr>
              <a:t>к </a:t>
            </a:r>
            <a:r>
              <a:rPr sz="1200" spc="-10" dirty="0">
                <a:latin typeface="Microsoft Sans Serif"/>
                <a:cs typeface="Microsoft Sans Serif"/>
              </a:rPr>
              <a:t>оцениванию, </a:t>
            </a:r>
            <a:r>
              <a:rPr sz="1200" spc="-5" dirty="0">
                <a:latin typeface="Microsoft Sans Serif"/>
                <a:cs typeface="Microsoft Sans Serif"/>
              </a:rPr>
              <a:t>обращая </a:t>
            </a:r>
            <a:r>
              <a:rPr sz="1200" spc="-10" dirty="0">
                <a:latin typeface="Microsoft Sans Serif"/>
                <a:cs typeface="Microsoft Sans Serif"/>
              </a:rPr>
              <a:t>внимание </a:t>
            </a:r>
            <a:r>
              <a:rPr sz="1200" spc="-5" dirty="0">
                <a:latin typeface="Microsoft Sans Serif"/>
                <a:cs typeface="Microsoft Sans Serif"/>
              </a:rPr>
              <a:t>на то, </a:t>
            </a:r>
            <a:r>
              <a:rPr sz="1200" spc="-40" dirty="0">
                <a:latin typeface="Microsoft Sans Serif"/>
                <a:cs typeface="Microsoft Sans Serif"/>
              </a:rPr>
              <a:t>за </a:t>
            </a:r>
            <a:r>
              <a:rPr sz="1200" spc="-3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какие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сочетания</a:t>
            </a:r>
            <a:r>
              <a:rPr sz="1200" spc="-10" dirty="0">
                <a:latin typeface="Microsoft Sans Serif"/>
                <a:cs typeface="Microsoft Sans Serif"/>
              </a:rPr>
              <a:t> элементов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-15" dirty="0">
                <a:latin typeface="Microsoft Sans Serif"/>
                <a:cs typeface="Microsoft Sans Serif"/>
              </a:rPr>
              <a:t> ответа,</a:t>
            </a:r>
            <a:r>
              <a:rPr sz="1200" spc="-10" dirty="0">
                <a:latin typeface="Microsoft Sans Serif"/>
                <a:cs typeface="Microsoft Sans Serif"/>
              </a:rPr>
              <a:t> присутствующие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ответе 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выпускника,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выставляется тот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или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иной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балл.</a:t>
            </a:r>
            <a:endParaRPr sz="120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ts val="1639"/>
              </a:lnSpc>
              <a:spcBef>
                <a:spcPts val="15"/>
              </a:spcBef>
              <a:buAutoNum type="arabicPeriod"/>
              <a:tabLst>
                <a:tab pos="250825" algn="l"/>
              </a:tabLst>
            </a:pPr>
            <a:r>
              <a:rPr sz="1200" spc="-5" dirty="0">
                <a:latin typeface="Microsoft Sans Serif"/>
                <a:cs typeface="Microsoft Sans Serif"/>
              </a:rPr>
              <a:t>Первый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элемент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верного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может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быть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представлен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двух </a:t>
            </a:r>
            <a:r>
              <a:rPr sz="1200" spc="-5" dirty="0">
                <a:latin typeface="Microsoft Sans Serif"/>
                <a:cs typeface="Microsoft Sans Serif"/>
              </a:rPr>
              <a:t> вариантах, </a:t>
            </a:r>
            <a:r>
              <a:rPr sz="1200" spc="-15" dirty="0">
                <a:latin typeface="Microsoft Sans Serif"/>
                <a:cs typeface="Microsoft Sans Serif"/>
              </a:rPr>
              <a:t>которые</a:t>
            </a:r>
            <a:r>
              <a:rPr sz="1200" spc="-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dirty="0">
                <a:latin typeface="Microsoft Sans Serif"/>
                <a:cs typeface="Microsoft Sans Serif"/>
              </a:rPr>
              <a:t>в</a:t>
            </a:r>
            <a:r>
              <a:rPr sz="1200" spc="1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и</a:t>
            </a:r>
            <a:r>
              <a:rPr sz="1200" spc="3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соединены </a:t>
            </a:r>
            <a:r>
              <a:rPr sz="1200" spc="-15" dirty="0">
                <a:latin typeface="Microsoft Sans Serif"/>
                <a:cs typeface="Microsoft Sans Serif"/>
              </a:rPr>
              <a:t>союзом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b="1" spc="-5" dirty="0">
                <a:latin typeface="Arial"/>
                <a:cs typeface="Arial"/>
              </a:rPr>
              <a:t>«ИЛИ»</a:t>
            </a:r>
            <a:r>
              <a:rPr sz="1200" spc="-5" dirty="0">
                <a:latin typeface="Microsoft Sans Serif"/>
                <a:cs typeface="Microsoft Sans Serif"/>
              </a:rPr>
              <a:t>.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71240" y="3353942"/>
            <a:ext cx="5386070" cy="1694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13999"/>
              </a:lnSpc>
              <a:spcBef>
                <a:spcPts val="100"/>
              </a:spcBef>
            </a:pPr>
            <a:r>
              <a:rPr sz="1200" spc="-5" dirty="0">
                <a:latin typeface="Microsoft Sans Serif"/>
                <a:cs typeface="Microsoft Sans Serif"/>
              </a:rPr>
              <a:t>Если </a:t>
            </a:r>
            <a:r>
              <a:rPr sz="1200" dirty="0">
                <a:latin typeface="Microsoft Sans Serif"/>
                <a:cs typeface="Microsoft Sans Serif"/>
              </a:rPr>
              <a:t>Вы </a:t>
            </a:r>
            <a:r>
              <a:rPr sz="1200" spc="-5" dirty="0">
                <a:latin typeface="Microsoft Sans Serif"/>
                <a:cs typeface="Microsoft Sans Serif"/>
              </a:rPr>
              <a:t>нашли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ответе </a:t>
            </a:r>
            <a:r>
              <a:rPr sz="1200" spc="-25" dirty="0">
                <a:latin typeface="Microsoft Sans Serif"/>
                <a:cs typeface="Microsoft Sans Serif"/>
              </a:rPr>
              <a:t>экзаменуемого формулировку,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-20" dirty="0">
                <a:latin typeface="Microsoft Sans Serif"/>
                <a:cs typeface="Microsoft Sans Serif"/>
              </a:rPr>
              <a:t>которой </a:t>
            </a:r>
            <a:r>
              <a:rPr sz="1200" spc="-5" dirty="0">
                <a:latin typeface="Microsoft Sans Serif"/>
                <a:cs typeface="Microsoft Sans Serif"/>
              </a:rPr>
              <a:t>дан </a:t>
            </a:r>
            <a:r>
              <a:rPr sz="1200" spc="-10" dirty="0">
                <a:latin typeface="Microsoft Sans Serif"/>
                <a:cs typeface="Microsoft Sans Serif"/>
              </a:rPr>
              <a:t>один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30" dirty="0">
                <a:latin typeface="Microsoft Sans Serif"/>
                <a:cs typeface="Microsoft Sans Serif"/>
              </a:rPr>
              <a:t>из</a:t>
            </a:r>
            <a:r>
              <a:rPr sz="1200" spc="-2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вариантов </a:t>
            </a:r>
            <a:r>
              <a:rPr sz="1200" spc="-20" dirty="0">
                <a:latin typeface="Microsoft Sans Serif"/>
                <a:cs typeface="Microsoft Sans Serif"/>
              </a:rPr>
              <a:t>ответа,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 </a:t>
            </a:r>
            <a:r>
              <a:rPr sz="1200" spc="-10" dirty="0">
                <a:latin typeface="Microsoft Sans Serif"/>
                <a:cs typeface="Microsoft Sans Serif"/>
              </a:rPr>
              <a:t>элемент </a:t>
            </a:r>
            <a:r>
              <a:rPr sz="1200" spc="-20" dirty="0">
                <a:latin typeface="Microsoft Sans Serif"/>
                <a:cs typeface="Microsoft Sans Serif"/>
              </a:rPr>
              <a:t>верного</a:t>
            </a:r>
            <a:r>
              <a:rPr sz="1200" spc="27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ответа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присутствует.</a:t>
            </a:r>
            <a:r>
              <a:rPr sz="1200" spc="27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Помните,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что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могут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отличаться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20" dirty="0">
                <a:latin typeface="Microsoft Sans Serif"/>
                <a:cs typeface="Microsoft Sans Serif"/>
              </a:rPr>
              <a:t>от</a:t>
            </a:r>
            <a:r>
              <a:rPr sz="1200" spc="28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тех,</a:t>
            </a:r>
            <a:r>
              <a:rPr sz="1200" spc="-10" dirty="0">
                <a:latin typeface="Microsoft Sans Serif"/>
                <a:cs typeface="Microsoft Sans Serif"/>
              </a:rPr>
              <a:t> что</a:t>
            </a:r>
            <a:r>
              <a:rPr sz="1200" spc="-5" dirty="0">
                <a:latin typeface="Microsoft Sans Serif"/>
                <a:cs typeface="Microsoft Sans Serif"/>
              </a:rPr>
              <a:t> даны</a:t>
            </a:r>
            <a:r>
              <a:rPr sz="1200" dirty="0">
                <a:latin typeface="Microsoft Sans Serif"/>
                <a:cs typeface="Microsoft Sans Serif"/>
              </a:rPr>
              <a:t> в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критериях. </a:t>
            </a:r>
            <a:r>
              <a:rPr sz="1200" spc="-10" dirty="0">
                <a:latin typeface="Microsoft Sans Serif"/>
                <a:cs typeface="Microsoft Sans Serif"/>
              </a:rPr>
              <a:t> Например, </a:t>
            </a:r>
            <a:r>
              <a:rPr sz="1200" i="1" dirty="0">
                <a:latin typeface="Arial"/>
                <a:cs typeface="Arial"/>
              </a:rPr>
              <a:t>«В </a:t>
            </a:r>
            <a:r>
              <a:rPr sz="1200" i="1" spc="-5" dirty="0">
                <a:latin typeface="Arial"/>
                <a:cs typeface="Arial"/>
              </a:rPr>
              <a:t>Марокко </a:t>
            </a:r>
            <a:r>
              <a:rPr sz="1200" i="1" spc="-15" dirty="0">
                <a:latin typeface="Arial"/>
                <a:cs typeface="Arial"/>
              </a:rPr>
              <a:t>доля </a:t>
            </a:r>
            <a:r>
              <a:rPr sz="1200" i="1" spc="-10" dirty="0">
                <a:latin typeface="Arial"/>
                <a:cs typeface="Arial"/>
              </a:rPr>
              <a:t>населения, занятого </a:t>
            </a:r>
            <a:r>
              <a:rPr sz="1200" i="1" dirty="0">
                <a:latin typeface="Arial"/>
                <a:cs typeface="Arial"/>
              </a:rPr>
              <a:t>в </a:t>
            </a:r>
            <a:r>
              <a:rPr sz="1200" i="1" spc="-15" dirty="0">
                <a:latin typeface="Arial"/>
                <a:cs typeface="Arial"/>
              </a:rPr>
              <a:t>сельском </a:t>
            </a:r>
            <a:r>
              <a:rPr sz="1200" i="1" spc="-10" dirty="0">
                <a:latin typeface="Arial"/>
                <a:cs typeface="Arial"/>
              </a:rPr>
              <a:t>хозяйстве, </a:t>
            </a:r>
            <a:r>
              <a:rPr sz="1200" i="1" spc="-5" dirty="0">
                <a:latin typeface="Arial"/>
                <a:cs typeface="Arial"/>
              </a:rPr>
              <a:t> ниже,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чем </a:t>
            </a:r>
            <a:r>
              <a:rPr sz="1200" i="1" dirty="0">
                <a:latin typeface="Arial"/>
                <a:cs typeface="Arial"/>
              </a:rPr>
              <a:t>в </a:t>
            </a:r>
            <a:r>
              <a:rPr sz="1200" i="1" spc="-5" dirty="0">
                <a:latin typeface="Arial"/>
                <a:cs typeface="Arial"/>
              </a:rPr>
              <a:t>Судане»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или </a:t>
            </a:r>
            <a:r>
              <a:rPr sz="1200" i="1" dirty="0">
                <a:latin typeface="Arial"/>
                <a:cs typeface="Arial"/>
              </a:rPr>
              <a:t>«В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Судане</a:t>
            </a:r>
            <a:r>
              <a:rPr sz="1200" i="1" spc="-2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–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52,</a:t>
            </a:r>
            <a:r>
              <a:rPr sz="1200" i="1" spc="-1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в</a:t>
            </a:r>
            <a:r>
              <a:rPr sz="1200" i="1" spc="1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Марокко</a:t>
            </a:r>
            <a:r>
              <a:rPr sz="1200" i="1" spc="-30" dirty="0">
                <a:latin typeface="Arial"/>
                <a:cs typeface="Arial"/>
              </a:rPr>
              <a:t> </a:t>
            </a:r>
            <a:r>
              <a:rPr sz="1200" i="1" spc="-5" dirty="0">
                <a:latin typeface="Arial"/>
                <a:cs typeface="Arial"/>
              </a:rPr>
              <a:t>– 37».</a:t>
            </a:r>
            <a:endParaRPr sz="1200">
              <a:latin typeface="Arial"/>
              <a:cs typeface="Arial"/>
            </a:endParaRPr>
          </a:p>
          <a:p>
            <a:pPr marL="12700" marR="6350" algn="just">
              <a:lnSpc>
                <a:spcPct val="114199"/>
              </a:lnSpc>
            </a:pPr>
            <a:r>
              <a:rPr sz="1200" spc="-15" dirty="0">
                <a:latin typeface="Microsoft Sans Serif"/>
                <a:cs typeface="Microsoft Sans Serif"/>
              </a:rPr>
              <a:t>Элемент считается </a:t>
            </a:r>
            <a:r>
              <a:rPr sz="1200" spc="-10" dirty="0">
                <a:latin typeface="Microsoft Sans Serif"/>
                <a:cs typeface="Microsoft Sans Serif"/>
              </a:rPr>
              <a:t>выполненным, </a:t>
            </a:r>
            <a:r>
              <a:rPr sz="1200" dirty="0">
                <a:latin typeface="Microsoft Sans Serif"/>
                <a:cs typeface="Microsoft Sans Serif"/>
              </a:rPr>
              <a:t>если </a:t>
            </a:r>
            <a:r>
              <a:rPr sz="1200" spc="-10" dirty="0">
                <a:latin typeface="Microsoft Sans Serif"/>
                <a:cs typeface="Microsoft Sans Serif"/>
              </a:rPr>
              <a:t>дана одна </a:t>
            </a:r>
            <a:r>
              <a:rPr sz="1200" spc="-5" dirty="0">
                <a:latin typeface="Microsoft Sans Serif"/>
                <a:cs typeface="Microsoft Sans Serif"/>
              </a:rPr>
              <a:t>(любая) </a:t>
            </a:r>
            <a:r>
              <a:rPr sz="1200" spc="-30" dirty="0">
                <a:latin typeface="Microsoft Sans Serif"/>
                <a:cs typeface="Microsoft Sans Serif"/>
              </a:rPr>
              <a:t>из </a:t>
            </a:r>
            <a:r>
              <a:rPr sz="1200" spc="-20" dirty="0">
                <a:latin typeface="Microsoft Sans Serif"/>
                <a:cs typeface="Microsoft Sans Serif"/>
              </a:rPr>
              <a:t>указанных </a:t>
            </a:r>
            <a:r>
              <a:rPr sz="1200" dirty="0">
                <a:latin typeface="Microsoft Sans Serif"/>
                <a:cs typeface="Microsoft Sans Serif"/>
              </a:rPr>
              <a:t>в 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критериях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формулировок.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Если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даны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обе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5" dirty="0">
                <a:latin typeface="Microsoft Sans Serif"/>
                <a:cs typeface="Microsoft Sans Serif"/>
              </a:rPr>
              <a:t>формулировки,</a:t>
            </a:r>
            <a:r>
              <a:rPr sz="1200" spc="-10" dirty="0">
                <a:latin typeface="Microsoft Sans Serif"/>
                <a:cs typeface="Microsoft Sans Serif"/>
              </a:rPr>
              <a:t> </a:t>
            </a:r>
            <a:r>
              <a:rPr sz="1200" spc="-5" dirty="0">
                <a:latin typeface="Microsoft Sans Serif"/>
                <a:cs typeface="Microsoft Sans Serif"/>
              </a:rPr>
              <a:t>то</a:t>
            </a:r>
            <a:r>
              <a:rPr sz="1200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они </a:t>
            </a:r>
            <a:r>
              <a:rPr sz="1200" spc="-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засчитываются</a:t>
            </a:r>
            <a:r>
              <a:rPr sz="1200" spc="-15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за</a:t>
            </a:r>
            <a:r>
              <a:rPr sz="1200" spc="5" dirty="0">
                <a:latin typeface="Microsoft Sans Serif"/>
                <a:cs typeface="Microsoft Sans Serif"/>
              </a:rPr>
              <a:t> </a:t>
            </a:r>
            <a:r>
              <a:rPr sz="1200" spc="-10" dirty="0">
                <a:latin typeface="Microsoft Sans Serif"/>
                <a:cs typeface="Microsoft Sans Serif"/>
              </a:rPr>
              <a:t>один</a:t>
            </a:r>
            <a:r>
              <a:rPr sz="1200" spc="10" dirty="0">
                <a:latin typeface="Microsoft Sans Serif"/>
                <a:cs typeface="Microsoft Sans Serif"/>
              </a:rPr>
              <a:t> </a:t>
            </a:r>
            <a:r>
              <a:rPr sz="1200" spc="-25" dirty="0">
                <a:latin typeface="Microsoft Sans Serif"/>
                <a:cs typeface="Microsoft Sans Serif"/>
              </a:rPr>
              <a:t>элемент.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587" y="1182077"/>
            <a:ext cx="3242292" cy="2632684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4083050" y="2214562"/>
            <a:ext cx="4362450" cy="1066800"/>
            <a:chOff x="4083050" y="2214562"/>
            <a:chExt cx="4362450" cy="106680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30674" y="2281237"/>
              <a:ext cx="4305287" cy="99059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087812" y="2219325"/>
              <a:ext cx="4352925" cy="1057275"/>
            </a:xfrm>
            <a:custGeom>
              <a:avLst/>
              <a:gdLst/>
              <a:ahLst/>
              <a:cxnLst/>
              <a:rect l="l" t="t" r="r" b="b"/>
              <a:pathLst>
                <a:path w="4352925" h="1057275">
                  <a:moveTo>
                    <a:pt x="0" y="0"/>
                  </a:moveTo>
                  <a:lnTo>
                    <a:pt x="4352925" y="0"/>
                  </a:lnTo>
                  <a:lnTo>
                    <a:pt x="4352925" y="1057275"/>
                  </a:lnTo>
                  <a:lnTo>
                    <a:pt x="0" y="10572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©</a:t>
            </a:r>
            <a:r>
              <a:rPr spc="-30" dirty="0"/>
              <a:t> </a:t>
            </a:r>
            <a:r>
              <a:rPr spc="-5" dirty="0"/>
              <a:t>все</a:t>
            </a:r>
            <a:r>
              <a:rPr spc="-25" dirty="0"/>
              <a:t> </a:t>
            </a:r>
            <a:r>
              <a:rPr dirty="0"/>
              <a:t>права</a:t>
            </a:r>
            <a:r>
              <a:rPr spc="-45" dirty="0"/>
              <a:t> </a:t>
            </a:r>
            <a:r>
              <a:rPr dirty="0"/>
              <a:t>защищены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14565" y="5371846"/>
            <a:ext cx="1675130" cy="1866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50" b="1" spc="5" dirty="0">
                <a:solidFill>
                  <a:srgbClr val="81AFB5"/>
                </a:solidFill>
                <a:latin typeface="Tahoma"/>
                <a:cs typeface="Tahoma"/>
              </a:rPr>
              <a:t>©</a:t>
            </a:r>
            <a:r>
              <a:rPr sz="1050" b="1" spc="-3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spc="-5" dirty="0">
                <a:solidFill>
                  <a:srgbClr val="81AFB5"/>
                </a:solidFill>
                <a:latin typeface="Tahoma"/>
                <a:cs typeface="Tahoma"/>
              </a:rPr>
              <a:t>все</a:t>
            </a:r>
            <a:r>
              <a:rPr sz="1050" b="1" spc="-30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права</a:t>
            </a:r>
            <a:r>
              <a:rPr sz="1050" b="1" spc="-45" dirty="0">
                <a:solidFill>
                  <a:srgbClr val="81AFB5"/>
                </a:solidFill>
                <a:latin typeface="Tahoma"/>
                <a:cs typeface="Tahoma"/>
              </a:rPr>
              <a:t> </a:t>
            </a:r>
            <a:r>
              <a:rPr sz="1050" b="1" dirty="0">
                <a:solidFill>
                  <a:srgbClr val="81AFB5"/>
                </a:solidFill>
                <a:latin typeface="Tahoma"/>
                <a:cs typeface="Tahoma"/>
              </a:rPr>
              <a:t>защищены</a:t>
            </a:r>
            <a:endParaRPr sz="1050">
              <a:latin typeface="Tahoma"/>
              <a:cs typeface="Tahom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5436" y="275399"/>
            <a:ext cx="58832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Алгоритм</a:t>
            </a:r>
            <a:r>
              <a:rPr spc="-20" dirty="0"/>
              <a:t> </a:t>
            </a:r>
            <a:r>
              <a:rPr dirty="0"/>
              <a:t>проверки</a:t>
            </a:r>
            <a:r>
              <a:rPr spc="-40" dirty="0"/>
              <a:t> </a:t>
            </a:r>
            <a:r>
              <a:rPr spc="-5" dirty="0"/>
              <a:t>задания</a:t>
            </a:r>
            <a:r>
              <a:rPr spc="-40" dirty="0"/>
              <a:t> </a:t>
            </a:r>
            <a:r>
              <a:rPr dirty="0"/>
              <a:t>27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71240" y="853607"/>
            <a:ext cx="5387975" cy="1938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6985" algn="just">
              <a:lnSpc>
                <a:spcPct val="114100"/>
              </a:lnSpc>
              <a:spcBef>
                <a:spcPts val="105"/>
              </a:spcBef>
              <a:buAutoNum type="arabicPeriod" startAt="4"/>
              <a:tabLst>
                <a:tab pos="180975" algn="l"/>
              </a:tabLst>
            </a:pPr>
            <a:r>
              <a:rPr sz="1100" spc="-5" dirty="0">
                <a:latin typeface="Microsoft Sans Serif"/>
                <a:cs typeface="Microsoft Sans Serif"/>
              </a:rPr>
              <a:t>Второй элемент верного ответа представляет собой сравнение двух стран </a:t>
            </a:r>
            <a:r>
              <a:rPr sz="1100" spc="-10" dirty="0">
                <a:latin typeface="Microsoft Sans Serif"/>
                <a:cs typeface="Microsoft Sans Serif"/>
              </a:rPr>
              <a:t>по 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доле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сельского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хозяйства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общем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объеме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экспорта</a:t>
            </a:r>
            <a:r>
              <a:rPr sz="1100" spc="-5" dirty="0">
                <a:latin typeface="Microsoft Sans Serif"/>
                <a:cs typeface="Microsoft Sans Serif"/>
              </a:rPr>
              <a:t> стран</a:t>
            </a:r>
            <a:r>
              <a:rPr sz="1100" spc="285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без</a:t>
            </a:r>
            <a:r>
              <a:rPr sz="1100" spc="52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указания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числовых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значений.</a:t>
            </a:r>
            <a:endParaRPr sz="11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buFont typeface="Microsoft Sans Serif"/>
              <a:buAutoNum type="arabicPeriod" startAt="4"/>
            </a:pPr>
            <a:endParaRPr sz="12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Microsoft Sans Serif"/>
              <a:buAutoNum type="arabicPeriod" startAt="4"/>
            </a:pPr>
            <a:endParaRPr sz="1450">
              <a:latin typeface="Microsoft Sans Serif"/>
              <a:cs typeface="Microsoft Sans Serif"/>
            </a:endParaRPr>
          </a:p>
          <a:p>
            <a:pPr marL="12700" marR="5080" algn="just">
              <a:lnSpc>
                <a:spcPct val="114100"/>
              </a:lnSpc>
            </a:pPr>
            <a:r>
              <a:rPr sz="1100" spc="-5" dirty="0">
                <a:latin typeface="Microsoft Sans Serif"/>
                <a:cs typeface="Microsoft Sans Serif"/>
              </a:rPr>
              <a:t>Ответ </a:t>
            </a:r>
            <a:r>
              <a:rPr sz="1100" spc="-15" dirty="0">
                <a:latin typeface="Microsoft Sans Serif"/>
                <a:cs typeface="Microsoft Sans Serif"/>
              </a:rPr>
              <a:t>может </a:t>
            </a:r>
            <a:r>
              <a:rPr sz="1100" spc="-5" dirty="0">
                <a:latin typeface="Microsoft Sans Serif"/>
                <a:cs typeface="Microsoft Sans Serif"/>
              </a:rPr>
              <a:t>быть дан от </a:t>
            </a:r>
            <a:r>
              <a:rPr sz="1100" spc="-10" dirty="0">
                <a:latin typeface="Microsoft Sans Serif"/>
                <a:cs typeface="Microsoft Sans Serif"/>
              </a:rPr>
              <a:t>противного. Например, </a:t>
            </a:r>
            <a:r>
              <a:rPr sz="1100" i="1" dirty="0">
                <a:latin typeface="Arial"/>
                <a:cs typeface="Arial"/>
              </a:rPr>
              <a:t>«Доля </a:t>
            </a:r>
            <a:r>
              <a:rPr sz="1100" i="1" spc="-5" dirty="0">
                <a:latin typeface="Arial"/>
                <a:cs typeface="Arial"/>
              </a:rPr>
              <a:t>сельского хозяйства </a:t>
            </a:r>
            <a:r>
              <a:rPr sz="1100" i="1" dirty="0">
                <a:latin typeface="Arial"/>
                <a:cs typeface="Arial"/>
              </a:rPr>
              <a:t>в 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общем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объеме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экспорта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Марокко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ниже,</a:t>
            </a:r>
            <a:r>
              <a:rPr sz="1100" i="1" dirty="0">
                <a:latin typeface="Arial"/>
                <a:cs typeface="Arial"/>
              </a:rPr>
              <a:t> чем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dirty="0">
                <a:latin typeface="Arial"/>
                <a:cs typeface="Arial"/>
              </a:rPr>
              <a:t>в</a:t>
            </a:r>
            <a:r>
              <a:rPr sz="1100" i="1" spc="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общем</a:t>
            </a:r>
            <a:r>
              <a:rPr sz="1100" i="1" spc="29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объеме</a:t>
            </a:r>
            <a:r>
              <a:rPr sz="1100" i="1" spc="295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экспорта </a:t>
            </a:r>
            <a:r>
              <a:rPr sz="1100" i="1" dirty="0">
                <a:latin typeface="Arial"/>
                <a:cs typeface="Arial"/>
              </a:rPr>
              <a:t> </a:t>
            </a:r>
            <a:r>
              <a:rPr sz="1100" i="1" spc="-5" dirty="0">
                <a:latin typeface="Arial"/>
                <a:cs typeface="Arial"/>
              </a:rPr>
              <a:t>Судана».</a:t>
            </a:r>
            <a:endParaRPr sz="1100">
              <a:latin typeface="Arial"/>
              <a:cs typeface="Arial"/>
            </a:endParaRPr>
          </a:p>
          <a:p>
            <a:pPr marL="12700" marR="8255" algn="just">
              <a:lnSpc>
                <a:spcPts val="1510"/>
              </a:lnSpc>
              <a:spcBef>
                <a:spcPts val="75"/>
              </a:spcBef>
              <a:buAutoNum type="arabicPeriod" startAt="5"/>
              <a:tabLst>
                <a:tab pos="194945" algn="l"/>
              </a:tabLst>
            </a:pPr>
            <a:r>
              <a:rPr sz="1100" spc="-5" dirty="0">
                <a:latin typeface="Microsoft Sans Serif"/>
                <a:cs typeface="Microsoft Sans Serif"/>
              </a:rPr>
              <a:t>Третий элемент верного ответа </a:t>
            </a:r>
            <a:r>
              <a:rPr sz="1100" spc="-15" dirty="0">
                <a:latin typeface="Microsoft Sans Serif"/>
                <a:cs typeface="Microsoft Sans Serif"/>
              </a:rPr>
              <a:t>может </a:t>
            </a:r>
            <a:r>
              <a:rPr sz="1100" spc="-10" dirty="0">
                <a:latin typeface="Microsoft Sans Serif"/>
                <a:cs typeface="Microsoft Sans Serif"/>
              </a:rPr>
              <a:t>быть </a:t>
            </a:r>
            <a:r>
              <a:rPr sz="1100" spc="-5" dirty="0">
                <a:latin typeface="Microsoft Sans Serif"/>
                <a:cs typeface="Microsoft Sans Serif"/>
              </a:rPr>
              <a:t>представлен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-5" dirty="0">
                <a:latin typeface="Microsoft Sans Serif"/>
                <a:cs typeface="Microsoft Sans Serif"/>
              </a:rPr>
              <a:t>двух вариантах, 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которые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даны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 </a:t>
            </a:r>
            <a:r>
              <a:rPr sz="1100" spc="-5" dirty="0">
                <a:latin typeface="Microsoft Sans Serif"/>
                <a:cs typeface="Microsoft Sans Serif"/>
              </a:rPr>
              <a:t>соединены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союзом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b="1" spc="-5" dirty="0">
                <a:latin typeface="Arial"/>
                <a:cs typeface="Arial"/>
              </a:rPr>
              <a:t>«ИЛИ»</a:t>
            </a:r>
            <a:r>
              <a:rPr sz="1100" spc="-5" dirty="0">
                <a:latin typeface="Microsoft Sans Serif"/>
                <a:cs typeface="Microsoft Sans Serif"/>
              </a:rPr>
              <a:t>.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71660" y="3532001"/>
            <a:ext cx="5389245" cy="1744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-635" algn="just">
              <a:lnSpc>
                <a:spcPct val="113700"/>
              </a:lnSpc>
              <a:spcBef>
                <a:spcPts val="95"/>
              </a:spcBef>
            </a:pP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-15" dirty="0">
                <a:latin typeface="Microsoft Sans Serif"/>
                <a:cs typeface="Microsoft Sans Serif"/>
              </a:rPr>
              <a:t>качестве </a:t>
            </a:r>
            <a:r>
              <a:rPr sz="1100" spc="-5" dirty="0">
                <a:latin typeface="Microsoft Sans Serif"/>
                <a:cs typeface="Microsoft Sans Serif"/>
              </a:rPr>
              <a:t>варианта ответа </a:t>
            </a:r>
            <a:r>
              <a:rPr sz="1100" spc="-20" dirty="0">
                <a:latin typeface="Microsoft Sans Serif"/>
                <a:cs typeface="Microsoft Sans Serif"/>
              </a:rPr>
              <a:t>экзаменуемый </a:t>
            </a:r>
            <a:r>
              <a:rPr sz="1100" spc="-15" dirty="0">
                <a:latin typeface="Microsoft Sans Serif"/>
                <a:cs typeface="Microsoft Sans Serif"/>
              </a:rPr>
              <a:t>может </a:t>
            </a:r>
            <a:r>
              <a:rPr sz="1100" spc="-5" dirty="0">
                <a:latin typeface="Microsoft Sans Serif"/>
                <a:cs typeface="Microsoft Sans Serif"/>
              </a:rPr>
              <a:t>представить </a:t>
            </a:r>
            <a:r>
              <a:rPr sz="1100" dirty="0">
                <a:latin typeface="Microsoft Sans Serif"/>
                <a:cs typeface="Microsoft Sans Serif"/>
              </a:rPr>
              <a:t>не </a:t>
            </a:r>
            <a:r>
              <a:rPr sz="1100" spc="-20" dirty="0">
                <a:latin typeface="Microsoft Sans Serif"/>
                <a:cs typeface="Microsoft Sans Serif"/>
              </a:rPr>
              <a:t>указанные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числовые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значение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или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выражения,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а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разность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между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ними.</a:t>
            </a:r>
            <a:endParaRPr sz="1100">
              <a:latin typeface="Microsoft Sans Serif"/>
              <a:cs typeface="Microsoft Sans Serif"/>
            </a:endParaRPr>
          </a:p>
          <a:p>
            <a:pPr marL="13335" marR="5080" indent="-635" algn="just">
              <a:lnSpc>
                <a:spcPct val="113700"/>
              </a:lnSpc>
              <a:spcBef>
                <a:spcPts val="15"/>
              </a:spcBef>
            </a:pPr>
            <a:r>
              <a:rPr sz="1100" spc="-5" dirty="0">
                <a:latin typeface="Microsoft Sans Serif"/>
                <a:cs typeface="Microsoft Sans Serif"/>
              </a:rPr>
              <a:t>Ответ</a:t>
            </a:r>
            <a:r>
              <a:rPr sz="1100" spc="6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может</a:t>
            </a:r>
            <a:r>
              <a:rPr sz="1100" spc="5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быть</a:t>
            </a:r>
            <a:r>
              <a:rPr sz="1100" spc="7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представленным</a:t>
            </a:r>
            <a:r>
              <a:rPr sz="1100" spc="80" dirty="0">
                <a:latin typeface="Microsoft Sans Serif"/>
                <a:cs typeface="Microsoft Sans Serif"/>
              </a:rPr>
              <a:t> </a:t>
            </a:r>
            <a:r>
              <a:rPr sz="1100" spc="-50" dirty="0">
                <a:latin typeface="Microsoft Sans Serif"/>
                <a:cs typeface="Microsoft Sans Serif"/>
              </a:rPr>
              <a:t>как</a:t>
            </a:r>
            <a:r>
              <a:rPr sz="1100" spc="8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8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развернутом</a:t>
            </a:r>
            <a:r>
              <a:rPr sz="1100" spc="8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виде</a:t>
            </a:r>
            <a:r>
              <a:rPr sz="1100" spc="7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(см.</a:t>
            </a:r>
            <a:r>
              <a:rPr sz="1100" spc="9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критерии),</a:t>
            </a:r>
            <a:r>
              <a:rPr sz="1100" spc="80" dirty="0">
                <a:latin typeface="Microsoft Sans Serif"/>
                <a:cs typeface="Microsoft Sans Serif"/>
              </a:rPr>
              <a:t> </a:t>
            </a:r>
            <a:r>
              <a:rPr sz="1100" spc="-25" dirty="0">
                <a:latin typeface="Microsoft Sans Serif"/>
                <a:cs typeface="Microsoft Sans Serif"/>
              </a:rPr>
              <a:t>так</a:t>
            </a:r>
            <a:r>
              <a:rPr sz="1100" spc="7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 </a:t>
            </a:r>
            <a:r>
              <a:rPr sz="1100" spc="-28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односложном</a:t>
            </a:r>
            <a:r>
              <a:rPr sz="1100" spc="-20" dirty="0">
                <a:latin typeface="Microsoft Sans Serif"/>
                <a:cs typeface="Microsoft Sans Serif"/>
              </a:rPr>
              <a:t> (указаны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страны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и числовые</a:t>
            </a:r>
            <a:r>
              <a:rPr sz="1100" spc="-2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значения).</a:t>
            </a:r>
            <a:endParaRPr sz="1100">
              <a:latin typeface="Microsoft Sans Serif"/>
              <a:cs typeface="Microsoft Sans Serif"/>
            </a:endParaRPr>
          </a:p>
          <a:p>
            <a:pPr marL="13335" marR="5080" algn="just">
              <a:lnSpc>
                <a:spcPct val="113900"/>
              </a:lnSpc>
              <a:spcBef>
                <a:spcPts val="10"/>
              </a:spcBef>
            </a:pPr>
            <a:r>
              <a:rPr sz="1100" dirty="0">
                <a:latin typeface="Microsoft Sans Serif"/>
                <a:cs typeface="Microsoft Sans Serif"/>
              </a:rPr>
              <a:t>Если Вы нашли в </a:t>
            </a:r>
            <a:r>
              <a:rPr sz="1100" spc="-5" dirty="0">
                <a:latin typeface="Microsoft Sans Serif"/>
                <a:cs typeface="Microsoft Sans Serif"/>
              </a:rPr>
              <a:t>ответе </a:t>
            </a:r>
            <a:r>
              <a:rPr sz="1100" spc="-20" dirty="0">
                <a:latin typeface="Microsoft Sans Serif"/>
                <a:cs typeface="Microsoft Sans Serif"/>
              </a:rPr>
              <a:t>экзаменуемого </a:t>
            </a:r>
            <a:r>
              <a:rPr sz="1100" spc="-10" dirty="0">
                <a:latin typeface="Microsoft Sans Serif"/>
                <a:cs typeface="Microsoft Sans Serif"/>
              </a:rPr>
              <a:t>формулировку,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-15" dirty="0">
                <a:latin typeface="Microsoft Sans Serif"/>
                <a:cs typeface="Microsoft Sans Serif"/>
              </a:rPr>
              <a:t>которой </a:t>
            </a:r>
            <a:r>
              <a:rPr sz="1100" spc="-5" dirty="0">
                <a:latin typeface="Microsoft Sans Serif"/>
                <a:cs typeface="Microsoft Sans Serif"/>
              </a:rPr>
              <a:t>дан </a:t>
            </a:r>
            <a:r>
              <a:rPr sz="1100" spc="-10" dirty="0">
                <a:latin typeface="Microsoft Sans Serif"/>
                <a:cs typeface="Microsoft Sans Serif"/>
              </a:rPr>
              <a:t>один </a:t>
            </a:r>
            <a:r>
              <a:rPr sz="1100" spc="-30" dirty="0">
                <a:latin typeface="Microsoft Sans Serif"/>
                <a:cs typeface="Microsoft Sans Serif"/>
              </a:rPr>
              <a:t>из </a:t>
            </a:r>
            <a:r>
              <a:rPr sz="1100" spc="-2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вариантов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ответа,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верного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ответа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присутствует.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Помните,</a:t>
            </a:r>
            <a:r>
              <a:rPr sz="1100" spc="-5" dirty="0">
                <a:latin typeface="Microsoft Sans Serif"/>
                <a:cs typeface="Microsoft Sans Serif"/>
              </a:rPr>
              <a:t> что 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формулировки </a:t>
            </a:r>
            <a:r>
              <a:rPr sz="1100" spc="-15" dirty="0">
                <a:latin typeface="Microsoft Sans Serif"/>
                <a:cs typeface="Microsoft Sans Serif"/>
              </a:rPr>
              <a:t>могут </a:t>
            </a:r>
            <a:r>
              <a:rPr sz="1100" spc="-5" dirty="0">
                <a:latin typeface="Microsoft Sans Serif"/>
                <a:cs typeface="Microsoft Sans Serif"/>
              </a:rPr>
              <a:t>отличаться от тех, что даны </a:t>
            </a:r>
            <a:r>
              <a:rPr sz="1100" dirty="0">
                <a:latin typeface="Microsoft Sans Serif"/>
                <a:cs typeface="Microsoft Sans Serif"/>
              </a:rPr>
              <a:t>в </a:t>
            </a:r>
            <a:r>
              <a:rPr sz="1100" spc="-15" dirty="0">
                <a:latin typeface="Microsoft Sans Serif"/>
                <a:cs typeface="Microsoft Sans Serif"/>
              </a:rPr>
              <a:t>критериях. </a:t>
            </a:r>
            <a:r>
              <a:rPr sz="1100" spc="-10" dirty="0">
                <a:latin typeface="Microsoft Sans Serif"/>
                <a:cs typeface="Microsoft Sans Serif"/>
              </a:rPr>
              <a:t>Например, вместо </a:t>
            </a:r>
            <a:r>
              <a:rPr sz="1100" spc="-5" dirty="0">
                <a:latin typeface="Microsoft Sans Serif"/>
                <a:cs typeface="Microsoft Sans Serif"/>
              </a:rPr>
              <a:t> дробных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выражений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могут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быть</a:t>
            </a:r>
            <a:r>
              <a:rPr sz="1100" dirty="0">
                <a:latin typeface="Microsoft Sans Serif"/>
                <a:cs typeface="Microsoft Sans Serif"/>
              </a:rPr>
              <a:t> даны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числовые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значения,</a:t>
            </a:r>
            <a:r>
              <a:rPr sz="1100" spc="-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являющиеся 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результатом</a:t>
            </a:r>
            <a:r>
              <a:rPr sz="1100" spc="3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данных</a:t>
            </a:r>
            <a:r>
              <a:rPr sz="110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математических</a:t>
            </a:r>
            <a:r>
              <a:rPr sz="1100" spc="6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операций.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считается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72782" y="5275347"/>
            <a:ext cx="53835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Microsoft Sans Serif"/>
                <a:cs typeface="Microsoft Sans Serif"/>
              </a:rPr>
              <a:t>выполненным,</a:t>
            </a:r>
            <a:r>
              <a:rPr sz="1100" spc="65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если</a:t>
            </a:r>
            <a:r>
              <a:rPr sz="1100" spc="5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дана</a:t>
            </a:r>
            <a:r>
              <a:rPr sz="1100" spc="7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одна</a:t>
            </a:r>
            <a:r>
              <a:rPr sz="1100" spc="4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(любая)</a:t>
            </a:r>
            <a:r>
              <a:rPr sz="1100" spc="75" dirty="0">
                <a:latin typeface="Microsoft Sans Serif"/>
                <a:cs typeface="Microsoft Sans Serif"/>
              </a:rPr>
              <a:t> </a:t>
            </a:r>
            <a:r>
              <a:rPr sz="1100" spc="-35" dirty="0">
                <a:latin typeface="Microsoft Sans Serif"/>
                <a:cs typeface="Microsoft Sans Serif"/>
              </a:rPr>
              <a:t>из</a:t>
            </a:r>
            <a:r>
              <a:rPr sz="1100" spc="70" dirty="0">
                <a:latin typeface="Microsoft Sans Serif"/>
                <a:cs typeface="Microsoft Sans Serif"/>
              </a:rPr>
              <a:t> </a:t>
            </a:r>
            <a:r>
              <a:rPr sz="1100" spc="-20" dirty="0">
                <a:latin typeface="Microsoft Sans Serif"/>
                <a:cs typeface="Microsoft Sans Serif"/>
              </a:rPr>
              <a:t>указанных</a:t>
            </a:r>
            <a:r>
              <a:rPr sz="1100" spc="6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в</a:t>
            </a:r>
            <a:r>
              <a:rPr sz="1100" spc="70" dirty="0">
                <a:latin typeface="Microsoft Sans Serif"/>
                <a:cs typeface="Microsoft Sans Serif"/>
              </a:rPr>
              <a:t> </a:t>
            </a:r>
            <a:r>
              <a:rPr sz="1100" spc="-15" dirty="0">
                <a:latin typeface="Microsoft Sans Serif"/>
                <a:cs typeface="Microsoft Sans Serif"/>
              </a:rPr>
              <a:t>критериях</a:t>
            </a:r>
            <a:r>
              <a:rPr sz="1100" spc="50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формулировок.</a:t>
            </a:r>
            <a:endParaRPr sz="11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72642" y="5465890"/>
            <a:ext cx="4674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Microsoft Sans Serif"/>
                <a:cs typeface="Microsoft Sans Serif"/>
              </a:rPr>
              <a:t>Если</a:t>
            </a:r>
            <a:r>
              <a:rPr sz="1100" spc="-10" dirty="0">
                <a:latin typeface="Microsoft Sans Serif"/>
                <a:cs typeface="Microsoft Sans Serif"/>
              </a:rPr>
              <a:t> </a:t>
            </a:r>
            <a:r>
              <a:rPr sz="1100" dirty="0">
                <a:latin typeface="Microsoft Sans Serif"/>
                <a:cs typeface="Microsoft Sans Serif"/>
              </a:rPr>
              <a:t>даны обе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формулировки,</a:t>
            </a:r>
            <a:r>
              <a:rPr sz="1100" spc="2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то</a:t>
            </a:r>
            <a:r>
              <a:rPr sz="1100" spc="10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они</a:t>
            </a:r>
            <a:r>
              <a:rPr sz="1100" spc="5" dirty="0">
                <a:latin typeface="Microsoft Sans Serif"/>
                <a:cs typeface="Microsoft Sans Serif"/>
              </a:rPr>
              <a:t> </a:t>
            </a:r>
            <a:r>
              <a:rPr sz="1100" spc="-10" dirty="0">
                <a:latin typeface="Microsoft Sans Serif"/>
                <a:cs typeface="Microsoft Sans Serif"/>
              </a:rPr>
              <a:t>засчитываются </a:t>
            </a:r>
            <a:r>
              <a:rPr sz="1100" spc="-25" dirty="0">
                <a:latin typeface="Microsoft Sans Serif"/>
                <a:cs typeface="Microsoft Sans Serif"/>
              </a:rPr>
              <a:t>за</a:t>
            </a:r>
            <a:r>
              <a:rPr sz="1100" spc="-5" dirty="0">
                <a:latin typeface="Microsoft Sans Serif"/>
                <a:cs typeface="Microsoft Sans Serif"/>
              </a:rPr>
              <a:t> один</a:t>
            </a:r>
            <a:r>
              <a:rPr sz="1100" spc="15" dirty="0">
                <a:latin typeface="Microsoft Sans Serif"/>
                <a:cs typeface="Microsoft Sans Serif"/>
              </a:rPr>
              <a:t> </a:t>
            </a:r>
            <a:r>
              <a:rPr sz="1100" spc="-5" dirty="0">
                <a:latin typeface="Microsoft Sans Serif"/>
                <a:cs typeface="Microsoft Sans Serif"/>
              </a:rPr>
              <a:t>элемент.</a:t>
            </a:r>
            <a:endParaRPr sz="11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587" y="1182077"/>
            <a:ext cx="3242292" cy="2632684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4186237" y="1444625"/>
            <a:ext cx="4084954" cy="332105"/>
            <a:chOff x="4186237" y="1444625"/>
            <a:chExt cx="4084954" cy="332105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22568" y="1454150"/>
              <a:ext cx="4003039" cy="31273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191000" y="1449387"/>
              <a:ext cx="4075429" cy="322580"/>
            </a:xfrm>
            <a:custGeom>
              <a:avLst/>
              <a:gdLst/>
              <a:ahLst/>
              <a:cxnLst/>
              <a:rect l="l" t="t" r="r" b="b"/>
              <a:pathLst>
                <a:path w="4075429" h="322580">
                  <a:moveTo>
                    <a:pt x="0" y="0"/>
                  </a:moveTo>
                  <a:lnTo>
                    <a:pt x="4075112" y="0"/>
                  </a:lnTo>
                  <a:lnTo>
                    <a:pt x="4075112" y="322262"/>
                  </a:lnTo>
                  <a:lnTo>
                    <a:pt x="0" y="32226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186237" y="2776537"/>
            <a:ext cx="4084954" cy="773430"/>
            <a:chOff x="4186237" y="2776537"/>
            <a:chExt cx="4084954" cy="77343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213712" y="2786062"/>
              <a:ext cx="3993788" cy="754061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191000" y="2781300"/>
              <a:ext cx="4075429" cy="763905"/>
            </a:xfrm>
            <a:custGeom>
              <a:avLst/>
              <a:gdLst/>
              <a:ahLst/>
              <a:cxnLst/>
              <a:rect l="l" t="t" r="r" b="b"/>
              <a:pathLst>
                <a:path w="4075429" h="763904">
                  <a:moveTo>
                    <a:pt x="0" y="0"/>
                  </a:moveTo>
                  <a:lnTo>
                    <a:pt x="4075112" y="0"/>
                  </a:lnTo>
                  <a:lnTo>
                    <a:pt x="4075112" y="763587"/>
                  </a:lnTo>
                  <a:lnTo>
                    <a:pt x="0" y="763587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4D4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165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1974</Words>
  <Application>Microsoft Office PowerPoint</Application>
  <PresentationFormat>Экран (16:10)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Office Theme</vt:lpstr>
      <vt:lpstr>Визитная карточка: задание 26</vt:lpstr>
      <vt:lpstr>Алгоритм проверки задания 26</vt:lpstr>
      <vt:lpstr>Алгоритм проверки задания 26</vt:lpstr>
      <vt:lpstr>Алгоритм проверки задания 26</vt:lpstr>
      <vt:lpstr>Пример проверки задания 26</vt:lpstr>
      <vt:lpstr>Пример проверки задания 26</vt:lpstr>
      <vt:lpstr>Визитная карточка: задание 27</vt:lpstr>
      <vt:lpstr>Алгоритм проверки задания 27</vt:lpstr>
      <vt:lpstr>Алгоритм проверки задания 27</vt:lpstr>
      <vt:lpstr>Алгоритм проверки задания 27</vt:lpstr>
      <vt:lpstr>Пример проверки задания 27</vt:lpstr>
      <vt:lpstr>Пример проверки задания 27</vt:lpstr>
      <vt:lpstr>Визитная карточка: задание 28</vt:lpstr>
      <vt:lpstr>Алгоритм проверки задания 28</vt:lpstr>
      <vt:lpstr>Алгоритм проверки задания 28</vt:lpstr>
      <vt:lpstr>Пример проверки задания 28</vt:lpstr>
      <vt:lpstr>Пример проверки задания 28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Red</dc:creator>
  <cp:lastModifiedBy>1</cp:lastModifiedBy>
  <cp:revision>3</cp:revision>
  <dcterms:created xsi:type="dcterms:W3CDTF">2022-10-12T08:31:40Z</dcterms:created>
  <dcterms:modified xsi:type="dcterms:W3CDTF">2022-10-26T08:36:30Z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2022-03-28T00:00:00Z</vt:filetime>
  </property>
  <property fmtid="{D5CDD505-2E9C-101B-9397-08002B2CF9AE}" pid="3" name="Creator">
    <vt:lpwstr>Acrobat PDFMaker 10.1 для PowerPoint</vt:lpwstr>
  </property>
  <property fmtid="{D5CDD505-2E9C-101B-9397-08002B2CF9AE}" pid="4" name="LastSaved">
    <vt:filetime>2022-10-12T00:00:00Z</vt:filetime>
  </property>
</Properties>
</file>